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 id="2147483841" r:id="rId8"/>
    <p:sldMasterId id="2147483900" r:id="rId9"/>
  </p:sldMasterIdLst>
  <p:notesMasterIdLst>
    <p:notesMasterId r:id="rId21"/>
  </p:notesMasterIdLst>
  <p:handoutMasterIdLst>
    <p:handoutMasterId r:id="rId22"/>
  </p:handoutMasterIdLst>
  <p:sldIdLst>
    <p:sldId id="256" r:id="rId10"/>
    <p:sldId id="371" r:id="rId11"/>
    <p:sldId id="377" r:id="rId12"/>
    <p:sldId id="372" r:id="rId13"/>
    <p:sldId id="385" r:id="rId14"/>
    <p:sldId id="413" r:id="rId15"/>
    <p:sldId id="386" r:id="rId16"/>
    <p:sldId id="389" r:id="rId17"/>
    <p:sldId id="418" r:id="rId18"/>
    <p:sldId id="419" r:id="rId19"/>
    <p:sldId id="417" r:id="rId20"/>
  </p:sldIdLst>
  <p:sldSz cx="9144000" cy="6858000" type="screen4x3"/>
  <p:notesSz cx="6805613" cy="99441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2">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65AB"/>
    <a:srgbClr val="104F75"/>
    <a:srgbClr val="FE8610"/>
    <a:srgbClr val="4FB200"/>
    <a:srgbClr val="FFBF61"/>
    <a:srgbClr val="660066"/>
    <a:srgbClr val="0066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4" autoAdjust="0"/>
    <p:restoredTop sz="87834" autoAdjust="0"/>
  </p:normalViewPr>
  <p:slideViewPr>
    <p:cSldViewPr>
      <p:cViewPr>
        <p:scale>
          <a:sx n="56" d="100"/>
          <a:sy n="56" d="100"/>
        </p:scale>
        <p:origin x="-1824"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66" y="216"/>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1.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 Target="slides/slide5.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9841" cy="497683"/>
          </a:xfrm>
          <a:prstGeom prst="rect">
            <a:avLst/>
          </a:prstGeom>
          <a:noFill/>
          <a:ln>
            <a:noFill/>
          </a:ln>
          <a:effectLst/>
          <a:extLst/>
        </p:spPr>
        <p:txBody>
          <a:bodyPr vert="horz" wrap="square" lIns="91092" tIns="45546" rIns="91092" bIns="45546" numCol="1" anchor="t" anchorCtr="0" compatLnSpc="1">
            <a:prstTxWarp prst="textNoShape">
              <a:avLst/>
            </a:prstTxWarp>
          </a:bodyPr>
          <a:lstStyle>
            <a:lvl1pPr defTabSz="910911">
              <a:defRPr sz="1200" dirty="0" smtClean="0"/>
            </a:lvl1pPr>
          </a:lstStyle>
          <a:p>
            <a:pPr>
              <a:defRPr/>
            </a:pPr>
            <a:r>
              <a:rPr lang="en-GB" dirty="0"/>
              <a:t>RESTRICTED POLICY</a:t>
            </a:r>
          </a:p>
        </p:txBody>
      </p:sp>
      <p:sp>
        <p:nvSpPr>
          <p:cNvPr id="15363" name="Rectangle 3"/>
          <p:cNvSpPr>
            <a:spLocks noGrp="1" noChangeArrowheads="1"/>
          </p:cNvSpPr>
          <p:nvPr>
            <p:ph type="dt" sz="quarter" idx="1"/>
          </p:nvPr>
        </p:nvSpPr>
        <p:spPr bwMode="auto">
          <a:xfrm>
            <a:off x="3855773" y="0"/>
            <a:ext cx="2948252" cy="497683"/>
          </a:xfrm>
          <a:prstGeom prst="rect">
            <a:avLst/>
          </a:prstGeom>
          <a:noFill/>
          <a:ln>
            <a:noFill/>
          </a:ln>
          <a:effectLst/>
          <a:extLst/>
        </p:spPr>
        <p:txBody>
          <a:bodyPr vert="horz" wrap="square" lIns="91092" tIns="45546" rIns="91092" bIns="45546" numCol="1" anchor="t" anchorCtr="0" compatLnSpc="1">
            <a:prstTxWarp prst="textNoShape">
              <a:avLst/>
            </a:prstTxWarp>
          </a:bodyPr>
          <a:lstStyle>
            <a:lvl1pPr algn="r" defTabSz="910911">
              <a:defRPr sz="1200" dirty="0"/>
            </a:lvl1pPr>
          </a:lstStyle>
          <a:p>
            <a:pPr>
              <a:defRPr/>
            </a:pPr>
            <a:endParaRPr lang="en-GB" dirty="0"/>
          </a:p>
        </p:txBody>
      </p:sp>
      <p:sp>
        <p:nvSpPr>
          <p:cNvPr id="15364" name="Rectangle 4"/>
          <p:cNvSpPr>
            <a:spLocks noGrp="1" noChangeArrowheads="1"/>
          </p:cNvSpPr>
          <p:nvPr>
            <p:ph type="ftr" sz="quarter" idx="2"/>
          </p:nvPr>
        </p:nvSpPr>
        <p:spPr bwMode="auto">
          <a:xfrm>
            <a:off x="0" y="9444828"/>
            <a:ext cx="2949841" cy="497683"/>
          </a:xfrm>
          <a:prstGeom prst="rect">
            <a:avLst/>
          </a:prstGeom>
          <a:noFill/>
          <a:ln>
            <a:noFill/>
          </a:ln>
          <a:effectLst/>
          <a:extLst/>
        </p:spPr>
        <p:txBody>
          <a:bodyPr vert="horz" wrap="square" lIns="91092" tIns="45546" rIns="91092" bIns="45546" numCol="1" anchor="b" anchorCtr="0" compatLnSpc="1">
            <a:prstTxWarp prst="textNoShape">
              <a:avLst/>
            </a:prstTxWarp>
          </a:bodyPr>
          <a:lstStyle>
            <a:lvl1pPr defTabSz="910911">
              <a:defRPr sz="1200" dirty="0"/>
            </a:lvl1pPr>
          </a:lstStyle>
          <a:p>
            <a:pPr>
              <a:defRPr/>
            </a:pPr>
            <a:endParaRPr lang="en-GB" dirty="0"/>
          </a:p>
        </p:txBody>
      </p:sp>
      <p:sp>
        <p:nvSpPr>
          <p:cNvPr id="15365" name="Rectangle 5"/>
          <p:cNvSpPr>
            <a:spLocks noGrp="1" noChangeArrowheads="1"/>
          </p:cNvSpPr>
          <p:nvPr>
            <p:ph type="sldNum" sz="quarter" idx="3"/>
          </p:nvPr>
        </p:nvSpPr>
        <p:spPr bwMode="auto">
          <a:xfrm>
            <a:off x="3855773" y="9444828"/>
            <a:ext cx="2948252" cy="497683"/>
          </a:xfrm>
          <a:prstGeom prst="rect">
            <a:avLst/>
          </a:prstGeom>
          <a:noFill/>
          <a:ln>
            <a:noFill/>
          </a:ln>
          <a:effectLst/>
          <a:extLst/>
        </p:spPr>
        <p:txBody>
          <a:bodyPr vert="horz" wrap="square" lIns="91092" tIns="45546" rIns="91092" bIns="45546" numCol="1" anchor="b" anchorCtr="0" compatLnSpc="1">
            <a:prstTxWarp prst="textNoShape">
              <a:avLst/>
            </a:prstTxWarp>
          </a:bodyPr>
          <a:lstStyle>
            <a:lvl1pPr algn="r" defTabSz="910911">
              <a:defRPr sz="1200"/>
            </a:lvl1pPr>
          </a:lstStyle>
          <a:p>
            <a:pPr>
              <a:defRPr/>
            </a:pPr>
            <a:fld id="{34E60E2E-8FEE-4AB3-85CA-B9AEB603D424}" type="slidenum">
              <a:rPr lang="en-GB"/>
              <a:pPr>
                <a:defRPr/>
              </a:pPr>
              <a:t>‹#›</a:t>
            </a:fld>
            <a:endParaRPr lang="en-GB" dirty="0"/>
          </a:p>
        </p:txBody>
      </p:sp>
    </p:spTree>
    <p:extLst>
      <p:ext uri="{BB962C8B-B14F-4D97-AF65-F5344CB8AC3E}">
        <p14:creationId xmlns:p14="http://schemas.microsoft.com/office/powerpoint/2010/main" val="180860521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252" cy="497683"/>
          </a:xfrm>
          <a:prstGeom prst="rect">
            <a:avLst/>
          </a:prstGeom>
        </p:spPr>
        <p:txBody>
          <a:bodyPr vert="horz" lIns="91568" tIns="45784" rIns="91568" bIns="45784" rtlCol="0"/>
          <a:lstStyle>
            <a:lvl1pPr algn="l">
              <a:defRPr sz="1200" dirty="0" smtClean="0"/>
            </a:lvl1pPr>
          </a:lstStyle>
          <a:p>
            <a:pPr>
              <a:defRPr/>
            </a:pPr>
            <a:r>
              <a:rPr lang="en-GB" dirty="0"/>
              <a:t>RESTRICTED POLICY</a:t>
            </a:r>
          </a:p>
        </p:txBody>
      </p:sp>
      <p:sp>
        <p:nvSpPr>
          <p:cNvPr id="3" name="Date Placeholder 2"/>
          <p:cNvSpPr>
            <a:spLocks noGrp="1"/>
          </p:cNvSpPr>
          <p:nvPr>
            <p:ph type="dt" idx="1"/>
          </p:nvPr>
        </p:nvSpPr>
        <p:spPr>
          <a:xfrm>
            <a:off x="3854183" y="0"/>
            <a:ext cx="2949841" cy="497683"/>
          </a:xfrm>
          <a:prstGeom prst="rect">
            <a:avLst/>
          </a:prstGeom>
        </p:spPr>
        <p:txBody>
          <a:bodyPr vert="horz" lIns="91568" tIns="45784" rIns="91568" bIns="45784" rtlCol="0"/>
          <a:lstStyle>
            <a:lvl1pPr algn="r">
              <a:defRPr sz="1200"/>
            </a:lvl1pPr>
          </a:lstStyle>
          <a:p>
            <a:pPr>
              <a:defRPr/>
            </a:pPr>
            <a:fld id="{7F2CE1F1-E571-4434-AB3A-BEC8FF969BC4}" type="datetimeFigureOut">
              <a:rPr lang="en-GB"/>
              <a:pPr>
                <a:defRPr/>
              </a:pPr>
              <a:t>22/04/2015</a:t>
            </a:fld>
            <a:endParaRPr lang="en-GB" dirty="0"/>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568" tIns="45784" rIns="91568" bIns="45784" rtlCol="0" anchor="ctr"/>
          <a:lstStyle/>
          <a:p>
            <a:pPr lvl="0"/>
            <a:endParaRPr lang="en-GB" noProof="0" dirty="0" smtClean="0"/>
          </a:p>
        </p:txBody>
      </p:sp>
      <p:sp>
        <p:nvSpPr>
          <p:cNvPr id="5" name="Notes Placeholder 4"/>
          <p:cNvSpPr>
            <a:spLocks noGrp="1"/>
          </p:cNvSpPr>
          <p:nvPr>
            <p:ph type="body" sz="quarter" idx="3"/>
          </p:nvPr>
        </p:nvSpPr>
        <p:spPr>
          <a:xfrm>
            <a:off x="680244" y="4724005"/>
            <a:ext cx="5445126" cy="4474368"/>
          </a:xfrm>
          <a:prstGeom prst="rect">
            <a:avLst/>
          </a:prstGeom>
        </p:spPr>
        <p:txBody>
          <a:bodyPr vert="horz" lIns="91568" tIns="45784" rIns="91568" bIns="4578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4828"/>
            <a:ext cx="2948252" cy="497683"/>
          </a:xfrm>
          <a:prstGeom prst="rect">
            <a:avLst/>
          </a:prstGeom>
        </p:spPr>
        <p:txBody>
          <a:bodyPr vert="horz" lIns="91568" tIns="45784" rIns="91568" bIns="45784" rtlCol="0" anchor="b"/>
          <a:lstStyle>
            <a:lvl1pPr algn="l">
              <a:defRPr sz="1200" dirty="0"/>
            </a:lvl1pPr>
          </a:lstStyle>
          <a:p>
            <a:pPr>
              <a:defRPr/>
            </a:pPr>
            <a:endParaRPr lang="en-GB" dirty="0"/>
          </a:p>
        </p:txBody>
      </p:sp>
      <p:sp>
        <p:nvSpPr>
          <p:cNvPr id="7" name="Slide Number Placeholder 6"/>
          <p:cNvSpPr>
            <a:spLocks noGrp="1"/>
          </p:cNvSpPr>
          <p:nvPr>
            <p:ph type="sldNum" sz="quarter" idx="5"/>
          </p:nvPr>
        </p:nvSpPr>
        <p:spPr>
          <a:xfrm>
            <a:off x="3854183" y="9444828"/>
            <a:ext cx="2949841" cy="497683"/>
          </a:xfrm>
          <a:prstGeom prst="rect">
            <a:avLst/>
          </a:prstGeom>
        </p:spPr>
        <p:txBody>
          <a:bodyPr vert="horz" lIns="91568" tIns="45784" rIns="91568" bIns="45784" rtlCol="0" anchor="b"/>
          <a:lstStyle>
            <a:lvl1pPr algn="r">
              <a:defRPr sz="1200"/>
            </a:lvl1pPr>
          </a:lstStyle>
          <a:p>
            <a:pPr>
              <a:defRPr/>
            </a:pPr>
            <a:fld id="{C336DC1A-ACA2-4CFF-A264-C94A4E9C7B4C}" type="slidenum">
              <a:rPr lang="en-GB"/>
              <a:pPr>
                <a:defRPr/>
              </a:pPr>
              <a:t>‹#›</a:t>
            </a:fld>
            <a:endParaRPr lang="en-GB" dirty="0"/>
          </a:p>
        </p:txBody>
      </p:sp>
    </p:spTree>
    <p:extLst>
      <p:ext uri="{BB962C8B-B14F-4D97-AF65-F5344CB8AC3E}">
        <p14:creationId xmlns:p14="http://schemas.microsoft.com/office/powerpoint/2010/main" val="3183276361"/>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These slides give a summary of </a:t>
            </a:r>
            <a:r>
              <a:rPr lang="en-US" baseline="0" dirty="0" smtClean="0"/>
              <a:t>how and when GCSEs and A levels are changing in England, and briefly explain why they are changing.</a:t>
            </a:r>
          </a:p>
          <a:p>
            <a:pPr eaLnBrk="1" hangingPunct="1">
              <a:spcBef>
                <a:spcPct val="0"/>
              </a:spcBef>
            </a:pPr>
            <a:endParaRPr lang="en-US" baseline="0" dirty="0" smtClean="0"/>
          </a:p>
          <a:p>
            <a:pPr eaLnBrk="1" hangingPunct="1">
              <a:spcBef>
                <a:spcPct val="0"/>
              </a:spcBef>
            </a:pPr>
            <a:r>
              <a:rPr lang="en-US" baseline="0" dirty="0" smtClean="0"/>
              <a:t>The slides are designed as a resource to help teachers when explaining the changes to others – in particular, parents of students who will study towards the new GCSEs and A levels. </a:t>
            </a:r>
          </a:p>
          <a:p>
            <a:pPr eaLnBrk="1" hangingPunct="1">
              <a:spcBef>
                <a:spcPct val="0"/>
              </a:spcBef>
            </a:pPr>
            <a:endParaRPr lang="en-US" baseline="0" dirty="0" smtClean="0"/>
          </a:p>
          <a:p>
            <a:pPr eaLnBrk="1" hangingPunct="1">
              <a:spcBef>
                <a:spcPct val="0"/>
              </a:spcBef>
            </a:pPr>
            <a:r>
              <a:rPr lang="en-GB" baseline="0" smtClean="0"/>
              <a:t>There </a:t>
            </a:r>
            <a:r>
              <a:rPr lang="en-GB" baseline="0" dirty="0" smtClean="0"/>
              <a:t>is a large amount of information here, and it will not all be relevant to the parents of your students. Please use the slides selectively as helpful for conversations with particular parents.</a:t>
            </a:r>
          </a:p>
          <a:p>
            <a:pPr eaLnBrk="1" hangingPunct="1">
              <a:spcBef>
                <a:spcPct val="0"/>
              </a:spcBef>
            </a:pPr>
            <a:endParaRPr lang="en-US" dirty="0" smtClean="0"/>
          </a:p>
        </p:txBody>
      </p:sp>
      <p:sp>
        <p:nvSpPr>
          <p:cNvPr id="53251" name="Header Placeholder 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GB" dirty="0"/>
              <a:t>RESTRICTED POLICY</a:t>
            </a:r>
          </a:p>
        </p:txBody>
      </p:sp>
    </p:spTree>
    <p:extLst>
      <p:ext uri="{BB962C8B-B14F-4D97-AF65-F5344CB8AC3E}">
        <p14:creationId xmlns:p14="http://schemas.microsoft.com/office/powerpoint/2010/main" val="34283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RESTRICTED POLICY</a:t>
            </a:r>
            <a:endParaRPr lang="en-GB" dirty="0"/>
          </a:p>
        </p:txBody>
      </p:sp>
    </p:spTree>
    <p:extLst>
      <p:ext uri="{BB962C8B-B14F-4D97-AF65-F5344CB8AC3E}">
        <p14:creationId xmlns:p14="http://schemas.microsoft.com/office/powerpoint/2010/main" val="2885046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t>RESTRICTED POLICY</a:t>
            </a:r>
            <a:endParaRPr lang="en-GB" dirty="0"/>
          </a:p>
        </p:txBody>
      </p:sp>
    </p:spTree>
    <p:extLst>
      <p:ext uri="{BB962C8B-B14F-4D97-AF65-F5344CB8AC3E}">
        <p14:creationId xmlns:p14="http://schemas.microsoft.com/office/powerpoint/2010/main" val="2762603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Responding</a:t>
            </a:r>
            <a:r>
              <a:rPr lang="en-GB" baseline="0" dirty="0" smtClean="0"/>
              <a:t> to concerns from universities that some undergraduates lacked the skills needed for degree-level study, universities have been involved in developing the new A levels to make sure students are better prepared for higher level study.</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dirty="0" smtClean="0"/>
              <a:t>Overall, A levels will not become more demanding, but subject content is being updated and strengthened to make sure it is entirely fit for purpose in meeting the expectations of universities and employers.</a:t>
            </a:r>
          </a:p>
          <a:p>
            <a:pPr marL="0" indent="0">
              <a:buFont typeface="Arial" panose="020B0604020202020204" pitchFamily="34" charset="0"/>
              <a:buNone/>
            </a:pPr>
            <a:endParaRPr lang="en-GB" dirty="0" smtClean="0"/>
          </a:p>
          <a:p>
            <a:pPr marL="0" indent="0">
              <a:buFont typeface="Arial" panose="020B0604020202020204" pitchFamily="34" charset="0"/>
              <a:buNone/>
            </a:pPr>
            <a:r>
              <a:rPr lang="en-GB" dirty="0" smtClean="0"/>
              <a:t>Like</a:t>
            </a:r>
            <a:r>
              <a:rPr lang="en-GB" baseline="0" dirty="0" smtClean="0"/>
              <a:t> the new GCSEs, the new A levels will be examined at the end of the course only, with no formal examination at the end of year 12 (the AS). By increasing the time available for high quality study, students will be encouraged to develop greater intellectual maturity by understanding subjects in more depth and learning to make more links between topics in different parts of the course.</a:t>
            </a:r>
          </a:p>
          <a:p>
            <a:pPr marL="0" indent="0">
              <a:buFont typeface="Arial" panose="020B0604020202020204" pitchFamily="34" charset="0"/>
              <a:buNone/>
            </a:pPr>
            <a:endParaRPr lang="en-GB" baseline="0" dirty="0" smtClean="0"/>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smtClean="0"/>
          </a:p>
          <a:p>
            <a:r>
              <a:rPr lang="en-GB" dirty="0" smtClean="0"/>
              <a:t/>
            </a:r>
            <a:br>
              <a:rPr lang="en-GB" dirty="0" smtClean="0"/>
            </a:br>
            <a:endParaRPr lang="en-GB" dirty="0" smtClean="0"/>
          </a:p>
        </p:txBody>
      </p:sp>
      <p:sp>
        <p:nvSpPr>
          <p:cNvPr id="4" name="Header Placeholder 3"/>
          <p:cNvSpPr>
            <a:spLocks noGrp="1"/>
          </p:cNvSpPr>
          <p:nvPr>
            <p:ph type="hdr" sz="quarter" idx="10"/>
          </p:nvPr>
        </p:nvSpPr>
        <p:spPr/>
        <p:txBody>
          <a:bodyPr/>
          <a:lstStyle/>
          <a:p>
            <a:pPr>
              <a:defRPr/>
            </a:pPr>
            <a:r>
              <a:rPr lang="en-GB" dirty="0" smtClean="0"/>
              <a:t>RESTRICTED POLICY</a:t>
            </a:r>
            <a:endParaRPr lang="en-GB" dirty="0"/>
          </a:p>
        </p:txBody>
      </p:sp>
    </p:spTree>
    <p:extLst>
      <p:ext uri="{BB962C8B-B14F-4D97-AF65-F5344CB8AC3E}">
        <p14:creationId xmlns:p14="http://schemas.microsoft.com/office/powerpoint/2010/main" val="51748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smtClean="0"/>
              <a:t>As the first new A levels are introduced</a:t>
            </a:r>
            <a:r>
              <a:rPr lang="en-GB" baseline="0" dirty="0" smtClean="0"/>
              <a:t> </a:t>
            </a:r>
            <a:r>
              <a:rPr lang="en-GB" dirty="0" smtClean="0"/>
              <a:t>from 2015, the AS will be entirely separated from the A level, so that AS marks do not count towards </a:t>
            </a:r>
            <a:r>
              <a:rPr lang="en-GB" smtClean="0"/>
              <a:t>the </a:t>
            </a:r>
          </a:p>
          <a:p>
            <a:pPr>
              <a:defRPr/>
            </a:pPr>
            <a:r>
              <a:rPr lang="en-GB" smtClean="0"/>
              <a:t>A </a:t>
            </a:r>
            <a:r>
              <a:rPr lang="en-GB" dirty="0" smtClean="0"/>
              <a:t>level grade. This</a:t>
            </a:r>
            <a:r>
              <a:rPr lang="en-GB" baseline="0" dirty="0" smtClean="0"/>
              <a:t> means that students will have the opportunity to study subjects in more depth over a full two-year course without interruption from external assessment in year 12.</a:t>
            </a:r>
            <a:endParaRPr lang="en-GB" dirty="0" smtClean="0"/>
          </a:p>
          <a:p>
            <a:pPr>
              <a:defRPr/>
            </a:pPr>
            <a:endParaRPr lang="en-GB" dirty="0" smtClean="0"/>
          </a:p>
          <a:p>
            <a:pPr>
              <a:defRPr/>
            </a:pPr>
            <a:r>
              <a:rPr lang="en-GB" dirty="0" smtClean="0"/>
              <a:t>AS qualifications</a:t>
            </a:r>
            <a:r>
              <a:rPr lang="en-GB" baseline="0" dirty="0" smtClean="0"/>
              <a:t> will remain available as separate qualifications, and can be taught in the same classroom as the A level for the relevant subject. </a:t>
            </a:r>
            <a:r>
              <a:rPr lang="en-GB" dirty="0" smtClean="0"/>
              <a:t>AS qualifications will be suitable for students wanting to add breadth</a:t>
            </a:r>
            <a:r>
              <a:rPr lang="en-GB" baseline="0" dirty="0" smtClean="0"/>
              <a:t> by including an extra subject alongside</a:t>
            </a:r>
            <a:r>
              <a:rPr lang="en-GB" dirty="0" smtClean="0"/>
              <a:t> their main programmes of study. Breadth of knowledge across a range of subjects is valued by universities.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It</a:t>
            </a:r>
            <a:r>
              <a:rPr lang="en-GB" baseline="0" dirty="0" smtClean="0"/>
              <a:t> will remain possible to </a:t>
            </a:r>
            <a:r>
              <a:rPr lang="en-GB" dirty="0" smtClean="0"/>
              <a:t>take the AS and then decide</a:t>
            </a:r>
            <a:r>
              <a:rPr lang="en-GB" baseline="0" dirty="0" smtClean="0"/>
              <a:t> to take the A level in any particular subject.</a:t>
            </a: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Each university</a:t>
            </a:r>
            <a:r>
              <a:rPr lang="en-GB" baseline="0" dirty="0" smtClean="0"/>
              <a:t> makes its own decisions about admissions requirements, and many are now publishing statements to explain their expectations in terms of the new AS qualifications. Universities have said that students will not be disadvantaged if their school does or does not offer the AS qualification.</a:t>
            </a:r>
            <a:endParaRPr lang="en-GB" dirty="0" smtClean="0"/>
          </a:p>
          <a:p>
            <a:pPr>
              <a:defRPr/>
            </a:pPr>
            <a:r>
              <a:rPr lang="en-GB" dirty="0"/>
              <a:t/>
            </a:r>
            <a:br>
              <a:rPr lang="en-GB" dirty="0"/>
            </a:br>
            <a:endParaRPr lang="en-GB" dirty="0"/>
          </a:p>
          <a:p>
            <a:pPr>
              <a:defRPr/>
            </a:pPr>
            <a:endParaRPr lang="en-GB" b="0" baseline="0" dirty="0" smtClean="0"/>
          </a:p>
          <a:p>
            <a:pPr>
              <a:defRPr/>
            </a:pPr>
            <a:endParaRPr lang="en-GB" dirty="0" smtClean="0"/>
          </a:p>
          <a:p>
            <a:pPr marL="0" indent="0">
              <a:buFont typeface="Arial" panose="020B0604020202020204" pitchFamily="34" charset="0"/>
              <a:buNone/>
              <a:defRPr/>
            </a:pPr>
            <a:endParaRPr lang="en-GB" b="0" dirty="0" smtClean="0"/>
          </a:p>
          <a:p>
            <a:endParaRPr lang="en-GB" dirty="0"/>
          </a:p>
        </p:txBody>
      </p:sp>
      <p:sp>
        <p:nvSpPr>
          <p:cNvPr id="4" name="Header Placeholder 3"/>
          <p:cNvSpPr>
            <a:spLocks noGrp="1"/>
          </p:cNvSpPr>
          <p:nvPr>
            <p:ph type="hdr" sz="quarter" idx="10"/>
          </p:nvPr>
        </p:nvSpPr>
        <p:spPr/>
        <p:txBody>
          <a:bodyPr/>
          <a:lstStyle/>
          <a:p>
            <a:pPr>
              <a:defRPr/>
            </a:pPr>
            <a:r>
              <a:rPr lang="en-GB" dirty="0" smtClean="0"/>
              <a:t>RESTRICTED POLICY</a:t>
            </a:r>
            <a:endParaRPr lang="en-GB" dirty="0"/>
          </a:p>
        </p:txBody>
      </p:sp>
    </p:spTree>
    <p:extLst>
      <p:ext uri="{BB962C8B-B14F-4D97-AF65-F5344CB8AC3E}">
        <p14:creationId xmlns:p14="http://schemas.microsoft.com/office/powerpoint/2010/main" val="2713290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5680" rtl="0" eaLnBrk="0" fontAlgn="base" latinLnBrk="0" hangingPunct="0">
              <a:lnSpc>
                <a:spcPct val="100000"/>
              </a:lnSpc>
              <a:spcBef>
                <a:spcPct val="30000"/>
              </a:spcBef>
              <a:spcAft>
                <a:spcPct val="0"/>
              </a:spcAft>
              <a:buClrTx/>
              <a:buSzTx/>
              <a:buFontTx/>
              <a:buNone/>
              <a:tabLst/>
              <a:defRPr/>
            </a:pPr>
            <a:r>
              <a:rPr lang="en-GB" b="0" dirty="0" smtClean="0"/>
              <a:t>Changes in the most important subjects are being introduced as soon as possible, to allow as many students as possible to benefit from the new A levels.</a:t>
            </a:r>
          </a:p>
          <a:p>
            <a:pPr marL="0" marR="0" indent="0" algn="l" defTabSz="915680" rtl="0" eaLnBrk="0" fontAlgn="base" latinLnBrk="0" hangingPunct="0">
              <a:lnSpc>
                <a:spcPct val="100000"/>
              </a:lnSpc>
              <a:spcBef>
                <a:spcPct val="30000"/>
              </a:spcBef>
              <a:spcAft>
                <a:spcPct val="0"/>
              </a:spcAft>
              <a:buClrTx/>
              <a:buSzTx/>
              <a:buFontTx/>
              <a:buNone/>
              <a:tabLst/>
              <a:defRPr/>
            </a:pPr>
            <a:endParaRPr lang="en-GB" b="0" dirty="0" smtClean="0"/>
          </a:p>
          <a:p>
            <a:pPr marL="0" marR="0" indent="0" algn="l" defTabSz="915680" rtl="0" eaLnBrk="0" fontAlgn="base" latinLnBrk="0" hangingPunct="0">
              <a:lnSpc>
                <a:spcPct val="100000"/>
              </a:lnSpc>
              <a:spcBef>
                <a:spcPct val="30000"/>
              </a:spcBef>
              <a:spcAft>
                <a:spcPct val="0"/>
              </a:spcAft>
              <a:buClrTx/>
              <a:buSzTx/>
              <a:buFontTx/>
              <a:buNone/>
              <a:tabLst/>
              <a:defRPr/>
            </a:pPr>
            <a:r>
              <a:rPr lang="en-GB" b="0" dirty="0" smtClean="0"/>
              <a:t>Changes to a number of important subjects are being introduced in 2016,  allowing sufficient time to develop new content for those subjects. For all 2016 subjects, awarding organisations are now developing their specifications for accreditation by Ofqual later in the year.</a:t>
            </a:r>
          </a:p>
          <a:p>
            <a:pPr marL="0" marR="0" indent="0" algn="l" defTabSz="915680" rtl="0" eaLnBrk="0" fontAlgn="base" latinLnBrk="0" hangingPunct="0">
              <a:lnSpc>
                <a:spcPct val="100000"/>
              </a:lnSpc>
              <a:spcBef>
                <a:spcPct val="30000"/>
              </a:spcBef>
              <a:spcAft>
                <a:spcPct val="0"/>
              </a:spcAft>
              <a:buClrTx/>
              <a:buSzTx/>
              <a:buFontTx/>
              <a:buNone/>
              <a:tabLst/>
              <a:defRPr/>
            </a:pPr>
            <a:endParaRPr lang="en-GB" b="0" dirty="0" smtClean="0"/>
          </a:p>
          <a:p>
            <a:pPr marL="0" marR="0" indent="0" algn="l" defTabSz="915680" rtl="0" eaLnBrk="0" fontAlgn="base" latinLnBrk="0" hangingPunct="0">
              <a:lnSpc>
                <a:spcPct val="100000"/>
              </a:lnSpc>
              <a:spcBef>
                <a:spcPct val="30000"/>
              </a:spcBef>
              <a:spcAft>
                <a:spcPct val="0"/>
              </a:spcAft>
              <a:buClrTx/>
              <a:buSzTx/>
              <a:buFontTx/>
              <a:buNone/>
              <a:tabLst/>
              <a:defRPr/>
            </a:pPr>
            <a:r>
              <a:rPr lang="en-GB" b="0" dirty="0" smtClean="0"/>
              <a:t>Ofqual will announce which of the remaining subjects will be developed for first teaching in 2017.</a:t>
            </a:r>
          </a:p>
          <a:p>
            <a:pPr marL="0" marR="0" indent="0" algn="l" defTabSz="915680" rtl="0" eaLnBrk="0" fontAlgn="base" latinLnBrk="0" hangingPunct="0">
              <a:lnSpc>
                <a:spcPct val="100000"/>
              </a:lnSpc>
              <a:spcBef>
                <a:spcPct val="30000"/>
              </a:spcBef>
              <a:spcAft>
                <a:spcPct val="0"/>
              </a:spcAft>
              <a:buClrTx/>
              <a:buSzTx/>
              <a:buFontTx/>
              <a:buNone/>
              <a:tabLst/>
              <a:defRPr/>
            </a:pPr>
            <a:endParaRPr lang="en-GB" b="0" dirty="0" smtClean="0"/>
          </a:p>
        </p:txBody>
      </p:sp>
      <p:sp>
        <p:nvSpPr>
          <p:cNvPr id="4" name="Header Placeholder 3"/>
          <p:cNvSpPr>
            <a:spLocks noGrp="1"/>
          </p:cNvSpPr>
          <p:nvPr>
            <p:ph type="hdr" sz="quarter" idx="10"/>
          </p:nvPr>
        </p:nvSpPr>
        <p:spPr/>
        <p:txBody>
          <a:bodyPr/>
          <a:lstStyle/>
          <a:p>
            <a:pPr>
              <a:defRPr/>
            </a:pPr>
            <a:r>
              <a:rPr lang="en-GB" dirty="0" smtClean="0"/>
              <a:t>RESTRICTED POLICY</a:t>
            </a:r>
            <a:endParaRPr lang="en-GB" dirty="0"/>
          </a:p>
        </p:txBody>
      </p:sp>
    </p:spTree>
    <p:extLst>
      <p:ext uri="{BB962C8B-B14F-4D97-AF65-F5344CB8AC3E}">
        <p14:creationId xmlns:p14="http://schemas.microsoft.com/office/powerpoint/2010/main" val="3451143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pPr lvl="0"/>
            <a:r>
              <a:rPr lang="en-GB" b="1" smtClean="0">
                <a:latin typeface="Arial" panose="020B0604020202020204" pitchFamily="34" charset="0"/>
                <a:cs typeface="Arial" panose="020B0604020202020204" pitchFamily="34" charset="0"/>
              </a:rPr>
              <a:t>The strengthened </a:t>
            </a:r>
            <a:r>
              <a:rPr lang="en-GB" b="1" dirty="0">
                <a:latin typeface="Arial" panose="020B0604020202020204" pitchFamily="34" charset="0"/>
                <a:cs typeface="Arial" panose="020B0604020202020204" pitchFamily="34" charset="0"/>
              </a:rPr>
              <a:t>mathematical and quantitative </a:t>
            </a:r>
            <a:r>
              <a:rPr lang="en-GB" b="1">
                <a:latin typeface="Arial" panose="020B0604020202020204" pitchFamily="34" charset="0"/>
                <a:cs typeface="Arial" panose="020B0604020202020204" pitchFamily="34" charset="0"/>
              </a:rPr>
              <a:t>content </a:t>
            </a:r>
            <a:r>
              <a:rPr lang="en-GB" smtClean="0">
                <a:latin typeface="Arial" panose="020B0604020202020204" pitchFamily="34" charset="0"/>
                <a:cs typeface="Arial" panose="020B0604020202020204" pitchFamily="34" charset="0"/>
              </a:rPr>
              <a:t>is a response </a:t>
            </a:r>
            <a:r>
              <a:rPr lang="en-GB" dirty="0">
                <a:latin typeface="Arial" panose="020B0604020202020204" pitchFamily="34" charset="0"/>
                <a:cs typeface="Arial" panose="020B0604020202020204" pitchFamily="34" charset="0"/>
              </a:rPr>
              <a:t>to concerns raised by </a:t>
            </a:r>
            <a:r>
              <a:rPr lang="en-GB" dirty="0" smtClean="0">
                <a:latin typeface="Arial" panose="020B0604020202020204" pitchFamily="34" charset="0"/>
                <a:cs typeface="Arial" panose="020B0604020202020204" pitchFamily="34" charset="0"/>
              </a:rPr>
              <a:t>universities</a:t>
            </a:r>
            <a:r>
              <a:rPr lang="en-GB" baseline="0"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that </a:t>
            </a:r>
            <a:r>
              <a:rPr lang="en-GB" dirty="0">
                <a:latin typeface="Arial" panose="020B0604020202020204" pitchFamily="34" charset="0"/>
                <a:cs typeface="Arial" panose="020B0604020202020204" pitchFamily="34" charset="0"/>
              </a:rPr>
              <a:t>students did not have the necessary numeric </a:t>
            </a:r>
            <a:r>
              <a:rPr lang="en-GB" dirty="0" smtClean="0">
                <a:latin typeface="Arial" panose="020B0604020202020204" pitchFamily="34" charset="0"/>
                <a:cs typeface="Arial" panose="020B0604020202020204" pitchFamily="34" charset="0"/>
              </a:rPr>
              <a:t>skills</a:t>
            </a:r>
            <a:r>
              <a:rPr lang="en-GB" smtClean="0">
                <a:latin typeface="Arial" panose="020B0604020202020204" pitchFamily="34" charset="0"/>
                <a:cs typeface="Arial" panose="020B0604020202020204" pitchFamily="34" charset="0"/>
              </a:rPr>
              <a:t>.</a:t>
            </a:r>
            <a:r>
              <a:rPr lang="en-GB" i="1" smtClean="0">
                <a:latin typeface="Arial" panose="020B0604020202020204" pitchFamily="34" charset="0"/>
                <a:cs typeface="Arial" panose="020B0604020202020204" pitchFamily="34" charset="0"/>
              </a:rPr>
              <a:t> </a:t>
            </a:r>
            <a:r>
              <a:rPr lang="en-GB" i="0" smtClean="0">
                <a:latin typeface="Arial" panose="020B0604020202020204" pitchFamily="34" charset="0"/>
                <a:cs typeface="Arial" panose="020B0604020202020204" pitchFamily="34" charset="0"/>
              </a:rPr>
              <a:t>It</a:t>
            </a:r>
            <a:r>
              <a:rPr lang="en-GB" i="0" baseline="0" smtClean="0">
                <a:latin typeface="Arial" panose="020B0604020202020204" pitchFamily="34" charset="0"/>
                <a:cs typeface="Arial" panose="020B0604020202020204" pitchFamily="34" charset="0"/>
              </a:rPr>
              <a:t> is also a c</a:t>
            </a:r>
            <a:r>
              <a:rPr lang="en-GB" smtClean="0">
                <a:latin typeface="Arial" panose="020B0604020202020204" pitchFamily="34" charset="0"/>
                <a:cs typeface="Arial" panose="020B0604020202020204" pitchFamily="34" charset="0"/>
              </a:rPr>
              <a:t>larification </a:t>
            </a:r>
            <a:r>
              <a:rPr lang="en-GB" dirty="0">
                <a:latin typeface="Arial" panose="020B0604020202020204" pitchFamily="34" charset="0"/>
                <a:cs typeface="Arial" panose="020B0604020202020204" pitchFamily="34" charset="0"/>
              </a:rPr>
              <a:t>that the mathematical skills expected of students is at least at level 2 (GCSE C or equivalent) and will be applied in the context of the A level subject.</a:t>
            </a:r>
          </a:p>
          <a:p>
            <a:pPr lvl="0"/>
            <a:endParaRPr lang="en-GB" b="1" dirty="0" smtClean="0">
              <a:latin typeface="Arial" panose="020B0604020202020204" pitchFamily="34" charset="0"/>
              <a:cs typeface="Arial" panose="020B0604020202020204" pitchFamily="34" charset="0"/>
            </a:endParaRPr>
          </a:p>
          <a:p>
            <a:pPr lvl="0"/>
            <a:r>
              <a:rPr lang="en-GB" b="1" dirty="0" smtClean="0">
                <a:latin typeface="Arial" panose="020B0604020202020204" pitchFamily="34" charset="0"/>
                <a:cs typeface="Arial" panose="020B0604020202020204" pitchFamily="34" charset="0"/>
              </a:rPr>
              <a:t>In science, </a:t>
            </a:r>
            <a:r>
              <a:rPr lang="en-GB" b="0" dirty="0" smtClean="0">
                <a:latin typeface="Arial" panose="020B0604020202020204" pitchFamily="34" charset="0"/>
                <a:cs typeface="Arial" panose="020B0604020202020204" pitchFamily="34" charset="0"/>
              </a:rPr>
              <a:t>an </a:t>
            </a:r>
            <a:r>
              <a:rPr lang="en-GB" b="0" dirty="0">
                <a:latin typeface="Arial" panose="020B0604020202020204" pitchFamily="34" charset="0"/>
                <a:cs typeface="Arial" panose="020B0604020202020204" pitchFamily="34" charset="0"/>
              </a:rPr>
              <a:t>increased emphasis on practical </a:t>
            </a:r>
            <a:r>
              <a:rPr lang="en-GB" b="0" dirty="0" smtClean="0">
                <a:latin typeface="Arial" panose="020B0604020202020204" pitchFamily="34" charset="0"/>
                <a:cs typeface="Arial" panose="020B0604020202020204" pitchFamily="34" charset="0"/>
              </a:rPr>
              <a:t>skills. There will be </a:t>
            </a: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minimum of </a:t>
            </a:r>
            <a:r>
              <a:rPr lang="en-GB" dirty="0" smtClean="0">
                <a:latin typeface="Arial" panose="020B0604020202020204" pitchFamily="34" charset="0"/>
                <a:cs typeface="Arial" panose="020B0604020202020204" pitchFamily="34" charset="0"/>
              </a:rPr>
              <a:t>twelve practical activities, and the </a:t>
            </a:r>
            <a:r>
              <a:rPr lang="en-GB" dirty="0">
                <a:latin typeface="Arial" panose="020B0604020202020204" pitchFamily="34" charset="0"/>
                <a:cs typeface="Arial" panose="020B0604020202020204" pitchFamily="34" charset="0"/>
              </a:rPr>
              <a:t>opportunity to use and develop key techniques and apparatus, to ensure students have the necessary practical scientific skills and experiences. </a:t>
            </a:r>
            <a:r>
              <a:rPr lang="en-GB" dirty="0" smtClean="0">
                <a:latin typeface="Arial" panose="020B0604020202020204" pitchFamily="34" charset="0"/>
                <a:cs typeface="Arial" panose="020B0604020202020204" pitchFamily="34" charset="0"/>
              </a:rPr>
              <a:t>These will</a:t>
            </a:r>
            <a:r>
              <a:rPr lang="en-GB" baseline="0" dirty="0" smtClean="0">
                <a:latin typeface="Arial" panose="020B0604020202020204" pitchFamily="34" charset="0"/>
                <a:cs typeface="Arial" panose="020B0604020202020204" pitchFamily="34" charset="0"/>
              </a:rPr>
              <a:t> include a broader set of </a:t>
            </a:r>
            <a:r>
              <a:rPr lang="en-GB" b="0" baseline="0" dirty="0" smtClean="0">
                <a:latin typeface="Arial" panose="020B0604020202020204" pitchFamily="34" charset="0"/>
                <a:cs typeface="Arial" panose="020B0604020202020204" pitchFamily="34" charset="0"/>
              </a:rPr>
              <a:t>sk</a:t>
            </a:r>
            <a:r>
              <a:rPr lang="en-GB" sz="1200" b="0" kern="1200" dirty="0" smtClean="0">
                <a:solidFill>
                  <a:schemeClr val="tx1"/>
                </a:solidFill>
                <a:effectLst/>
                <a:latin typeface="Arial" panose="020B0604020202020204" pitchFamily="34" charset="0"/>
                <a:ea typeface="+mn-ea"/>
                <a:cs typeface="Arial" panose="020B0604020202020204" pitchFamily="34" charset="0"/>
              </a:rPr>
              <a:t>ills</a:t>
            </a:r>
            <a:r>
              <a:rPr lang="en-GB" sz="1200" b="1" kern="1200" dirty="0" smtClean="0">
                <a:solidFill>
                  <a:schemeClr val="tx1"/>
                </a:solidFill>
                <a:effectLst/>
                <a:latin typeface="Arial" panose="020B0604020202020204" pitchFamily="34" charset="0"/>
                <a:ea typeface="+mn-ea"/>
                <a:cs typeface="Arial" panose="020B0604020202020204" pitchFamily="34" charset="0"/>
              </a:rPr>
              <a:t> –</a:t>
            </a:r>
            <a:r>
              <a:rPr lang="en-GB" sz="1200" b="1"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b="0" kern="1200" baseline="0" dirty="0" smtClean="0">
                <a:solidFill>
                  <a:schemeClr val="tx1"/>
                </a:solidFill>
                <a:effectLst/>
                <a:latin typeface="Arial" panose="020B0604020202020204" pitchFamily="34" charset="0"/>
                <a:ea typeface="+mn-ea"/>
                <a:cs typeface="Arial" panose="020B0604020202020204" pitchFamily="34" charset="0"/>
              </a:rPr>
              <a:t>for example, </a:t>
            </a:r>
            <a:r>
              <a:rPr lang="en-GB" sz="1200" kern="1200" dirty="0" smtClean="0">
                <a:solidFill>
                  <a:schemeClr val="tx1"/>
                </a:solidFill>
                <a:effectLst/>
                <a:latin typeface="Arial" panose="020B0604020202020204" pitchFamily="34" charset="0"/>
                <a:ea typeface="+mn-ea"/>
                <a:cs typeface="Arial" panose="020B0604020202020204" pitchFamily="34" charset="0"/>
              </a:rPr>
              <a:t>making and recording observations, and applying investigative approaches and methods to practical work.  </a:t>
            </a:r>
            <a:r>
              <a:rPr lang="en-GB" dirty="0" smtClean="0">
                <a:latin typeface="Arial" panose="020B0604020202020204" pitchFamily="34" charset="0"/>
                <a:cs typeface="Arial" panose="020B0604020202020204" pitchFamily="34" charset="0"/>
              </a:rPr>
              <a:t>Ofqual</a:t>
            </a:r>
            <a:r>
              <a:rPr lang="en-GB" baseline="0" dirty="0" smtClean="0">
                <a:latin typeface="Arial" panose="020B0604020202020204" pitchFamily="34" charset="0"/>
                <a:cs typeface="Arial" panose="020B0604020202020204" pitchFamily="34" charset="0"/>
              </a:rPr>
              <a:t> are setting new arrangements for assessing and marking </a:t>
            </a:r>
            <a:r>
              <a:rPr lang="en-GB" dirty="0" smtClean="0">
                <a:latin typeface="Arial" panose="020B0604020202020204" pitchFamily="34" charset="0"/>
                <a:cs typeface="Arial" panose="020B0604020202020204" pitchFamily="34" charset="0"/>
              </a:rPr>
              <a:t>these practical skills.</a:t>
            </a:r>
          </a:p>
          <a:p>
            <a:pPr lvl="0"/>
            <a:r>
              <a:rPr lang="en-GB" dirty="0" smtClean="0">
                <a:latin typeface="Arial" panose="020B0604020202020204" pitchFamily="34" charset="0"/>
                <a:cs typeface="Arial" panose="020B0604020202020204" pitchFamily="34" charset="0"/>
              </a:rPr>
              <a:t> </a:t>
            </a:r>
            <a:endParaRPr lang="en-GB" b="1" dirty="0" smtClean="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smtClean="0">
                <a:latin typeface="Arial" panose="020B0604020202020204" pitchFamily="34" charset="0"/>
                <a:cs typeface="Arial" panose="020B0604020202020204" pitchFamily="34" charset="0"/>
              </a:rPr>
              <a:t>In </a:t>
            </a:r>
            <a:r>
              <a:rPr lang="en-GB" b="1" dirty="0">
                <a:latin typeface="Arial" panose="020B0604020202020204" pitchFamily="34" charset="0"/>
                <a:cs typeface="Arial" panose="020B0604020202020204" pitchFamily="34" charset="0"/>
              </a:rPr>
              <a:t>English </a:t>
            </a:r>
            <a:r>
              <a:rPr lang="en-GB" b="1" dirty="0" smtClean="0">
                <a:latin typeface="Arial" panose="020B0604020202020204" pitchFamily="34" charset="0"/>
                <a:cs typeface="Arial" panose="020B0604020202020204" pitchFamily="34" charset="0"/>
              </a:rPr>
              <a:t>Literature</a:t>
            </a:r>
            <a:r>
              <a:rPr lang="en-GB" b="0" dirty="0" smtClean="0">
                <a:latin typeface="Arial" panose="020B0604020202020204" pitchFamily="34" charset="0"/>
                <a:cs typeface="Arial" panose="020B0604020202020204" pitchFamily="34" charset="0"/>
              </a:rPr>
              <a:t>,</a:t>
            </a:r>
            <a:r>
              <a:rPr lang="en-GB" b="0" baseline="0"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 a reduction in the number of texts from a minimum</a:t>
            </a:r>
            <a:r>
              <a:rPr lang="en-GB" baseline="0" dirty="0" smtClean="0">
                <a:latin typeface="Arial" panose="020B0604020202020204" pitchFamily="34" charset="0"/>
                <a:cs typeface="Arial" panose="020B0604020202020204" pitchFamily="34" charset="0"/>
              </a:rPr>
              <a:t> of twelve,</a:t>
            </a:r>
            <a:r>
              <a:rPr lang="en-GB" dirty="0" smtClean="0">
                <a:latin typeface="Arial" panose="020B0604020202020204" pitchFamily="34" charset="0"/>
                <a:cs typeface="Arial" panose="020B0604020202020204" pitchFamily="34" charset="0"/>
              </a:rPr>
              <a:t> to</a:t>
            </a:r>
            <a:r>
              <a:rPr lang="en-GB" baseline="0" dirty="0" smtClean="0">
                <a:latin typeface="Arial" panose="020B0604020202020204" pitchFamily="34" charset="0"/>
                <a:cs typeface="Arial" panose="020B0604020202020204" pitchFamily="34" charset="0"/>
              </a:rPr>
              <a:t> eight, </a:t>
            </a:r>
            <a:r>
              <a:rPr lang="en-GB" dirty="0" smtClean="0">
                <a:latin typeface="Arial" panose="020B0604020202020204" pitchFamily="34" charset="0"/>
                <a:cs typeface="Arial" panose="020B0604020202020204" pitchFamily="34" charset="0"/>
              </a:rPr>
              <a:t>with </a:t>
            </a:r>
            <a:r>
              <a:rPr lang="en-GB" dirty="0">
                <a:latin typeface="Arial" panose="020B0604020202020204" pitchFamily="34" charset="0"/>
                <a:cs typeface="Arial" panose="020B0604020202020204" pitchFamily="34" charset="0"/>
              </a:rPr>
              <a:t>three pre-1900 works including a Shakespeare play, and a post 2000 </a:t>
            </a:r>
            <a:r>
              <a:rPr lang="en-GB" dirty="0" smtClean="0">
                <a:latin typeface="Arial" panose="020B0604020202020204" pitchFamily="34" charset="0"/>
                <a:cs typeface="Arial" panose="020B0604020202020204" pitchFamily="34" charset="0"/>
              </a:rPr>
              <a:t>work. Students will be also be</a:t>
            </a:r>
            <a:r>
              <a:rPr lang="en-GB" baseline="0" dirty="0" smtClean="0">
                <a:latin typeface="Arial" panose="020B0604020202020204" pitchFamily="34" charset="0"/>
                <a:cs typeface="Arial" panose="020B0604020202020204" pitchFamily="34" charset="0"/>
              </a:rPr>
              <a:t> examined on a</a:t>
            </a:r>
            <a:r>
              <a:rPr lang="en-GB" dirty="0" smtClean="0">
                <a:latin typeface="Arial" panose="020B0604020202020204" pitchFamily="34" charset="0"/>
                <a:cs typeface="Arial" panose="020B0604020202020204" pitchFamily="34" charset="0"/>
              </a:rPr>
              <a:t>n ‘</a:t>
            </a:r>
            <a:r>
              <a:rPr lang="en-GB" dirty="0">
                <a:latin typeface="Arial" panose="020B0604020202020204" pitchFamily="34" charset="0"/>
                <a:cs typeface="Arial" panose="020B0604020202020204" pitchFamily="34" charset="0"/>
              </a:rPr>
              <a:t>unseen’ </a:t>
            </a:r>
            <a:r>
              <a:rPr lang="en-GB" dirty="0" smtClean="0">
                <a:latin typeface="Arial" panose="020B0604020202020204" pitchFamily="34" charset="0"/>
                <a:cs typeface="Arial" panose="020B0604020202020204" pitchFamily="34" charset="0"/>
              </a:rPr>
              <a:t>text, </a:t>
            </a:r>
            <a:r>
              <a:rPr lang="en-GB" dirty="0">
                <a:latin typeface="Arial" panose="020B0604020202020204" pitchFamily="34" charset="0"/>
                <a:cs typeface="Arial" panose="020B0604020202020204" pitchFamily="34" charset="0"/>
              </a:rPr>
              <a:t>to encourage students to read widely </a:t>
            </a:r>
            <a:r>
              <a:rPr lang="en-GB" dirty="0" smtClean="0">
                <a:latin typeface="Arial" panose="020B0604020202020204" pitchFamily="34" charset="0"/>
                <a:cs typeface="Arial" panose="020B0604020202020204" pitchFamily="34" charset="0"/>
              </a:rPr>
              <a:t>to broaden</a:t>
            </a:r>
            <a:r>
              <a:rPr lang="en-GB" baseline="0" dirty="0" smtClean="0">
                <a:latin typeface="Arial" panose="020B0604020202020204" pitchFamily="34" charset="0"/>
                <a:cs typeface="Arial" panose="020B0604020202020204" pitchFamily="34" charset="0"/>
              </a:rPr>
              <a:t> their knowledge and their critical understanding of literature (as per changes to the GCSE)</a:t>
            </a:r>
            <a:r>
              <a:rPr lang="en-GB" dirty="0" smtClean="0">
                <a:latin typeface="Arial" panose="020B0604020202020204" pitchFamily="34" charset="0"/>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AS students will be required to study a minimum of four texts, including one pre-1900 text but not an unseen text.</a:t>
            </a:r>
          </a:p>
          <a:p>
            <a:pPr lvl="0"/>
            <a:endParaRPr lang="en-GB"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smtClean="0">
                <a:latin typeface="Arial" panose="020B0604020202020204" pitchFamily="34" charset="0"/>
                <a:cs typeface="Arial" panose="020B0604020202020204" pitchFamily="34" charset="0"/>
              </a:rPr>
              <a:t>In English language,</a:t>
            </a:r>
            <a:r>
              <a:rPr lang="en-GB" b="1" baseline="0" dirty="0" smtClean="0">
                <a:latin typeface="Arial" panose="020B0604020202020204" pitchFamily="34" charset="0"/>
                <a:cs typeface="Arial" panose="020B0604020202020204" pitchFamily="34" charset="0"/>
              </a:rPr>
              <a:t>  </a:t>
            </a:r>
            <a:r>
              <a:rPr lang="en-GB" b="0" baseline="0" dirty="0" smtClean="0">
                <a:latin typeface="Arial" panose="020B0604020202020204" pitchFamily="34" charset="0"/>
                <a:cs typeface="Arial" panose="020B0604020202020204" pitchFamily="34" charset="0"/>
              </a:rPr>
              <a:t>only m</a:t>
            </a:r>
            <a:r>
              <a:rPr lang="en-GB" sz="1200" kern="1200" dirty="0" smtClean="0">
                <a:solidFill>
                  <a:schemeClr val="tx1"/>
                </a:solidFill>
                <a:effectLst/>
                <a:latin typeface="Arial" panose="020B0604020202020204" pitchFamily="34" charset="0"/>
                <a:ea typeface="+mn-ea"/>
                <a:cs typeface="Arial" panose="020B0604020202020204" pitchFamily="34" charset="0"/>
              </a:rPr>
              <a:t>inor revisions have been made, for example to clarify and expand the range of language levels required for study, and to clarify the requirement for A level students to study social, historical, geographical and individual varieties of English. Students are now required to understand an expanded range of language levels (e.g. phonetics, phonology and prosodics).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smtClean="0">
                <a:latin typeface="Arial" panose="020B0604020202020204" pitchFamily="34" charset="0"/>
                <a:cs typeface="Arial" panose="020B0604020202020204" pitchFamily="34" charset="0"/>
              </a:rPr>
              <a:t>In English language and literature,  </a:t>
            </a:r>
            <a:r>
              <a:rPr lang="en-GB" b="0" dirty="0" smtClean="0">
                <a:latin typeface="Arial" panose="020B0604020202020204" pitchFamily="34" charset="0"/>
                <a:cs typeface="Arial" panose="020B0604020202020204" pitchFamily="34" charset="0"/>
              </a:rPr>
              <a:t>minor</a:t>
            </a:r>
            <a:r>
              <a:rPr lang="en-GB" b="0" baseline="0" dirty="0" smtClean="0">
                <a:latin typeface="Arial" panose="020B0604020202020204" pitchFamily="34" charset="0"/>
                <a:cs typeface="Arial" panose="020B0604020202020204" pitchFamily="34" charset="0"/>
              </a:rPr>
              <a:t> changes have been made. T</a:t>
            </a:r>
            <a:r>
              <a:rPr lang="en-GB" b="0" dirty="0" smtClean="0">
                <a:latin typeface="Arial" panose="020B0604020202020204" pitchFamily="34" charset="0"/>
                <a:cs typeface="Arial" panose="020B0604020202020204" pitchFamily="34" charset="0"/>
              </a:rPr>
              <a:t>here is a new requirement</a:t>
            </a:r>
            <a:r>
              <a:rPr lang="en-GB" b="0" baseline="0" dirty="0" smtClean="0">
                <a:latin typeface="Arial" panose="020B0604020202020204" pitchFamily="34" charset="0"/>
                <a:cs typeface="Arial" panose="020B0604020202020204" pitchFamily="34" charset="0"/>
              </a:rPr>
              <a:t> to study </a:t>
            </a:r>
            <a:r>
              <a:rPr lang="en-GB" sz="1200" kern="1200" dirty="0" smtClean="0">
                <a:solidFill>
                  <a:schemeClr val="tx1"/>
                </a:solidFill>
                <a:effectLst/>
                <a:latin typeface="Arial" panose="020B0604020202020204" pitchFamily="34" charset="0"/>
                <a:ea typeface="+mn-ea"/>
                <a:cs typeface="Arial" panose="020B0604020202020204" pitchFamily="34" charset="0"/>
              </a:rPr>
              <a:t>a non-literary text (e.g. essays, journalism).</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This</a:t>
            </a:r>
            <a:r>
              <a:rPr lang="en-GB" sz="1200" kern="1200" dirty="0" smtClean="0">
                <a:solidFill>
                  <a:schemeClr val="tx1"/>
                </a:solidFill>
                <a:effectLst/>
                <a:latin typeface="Arial" panose="020B0604020202020204" pitchFamily="34" charset="0"/>
                <a:ea typeface="+mn-ea"/>
                <a:cs typeface="Arial" panose="020B0604020202020204" pitchFamily="34" charset="0"/>
              </a:rPr>
              <a:t> allows students to make connections across literary and non-literary texts and apply an integrated analysis to both. A new reference to specific language levels (e.g. phonetics, phonology and prosodics) has been included in the knowledge and understanding section to bring it into line with the content in English language.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47892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b="1" baseline="0" dirty="0" smtClean="0"/>
              <a:t>In Modern Foreign Languages, </a:t>
            </a:r>
            <a:r>
              <a:rPr lang="en-GB" b="0" baseline="0" dirty="0" smtClean="0"/>
              <a:t>there is stronger balance between communication skills and intellectual skills, emphasising the critical and analytical thinking needed for A level study. This places modern foreign languages alongside other humanities subjects and aims to better equip students for progression to university or employment</a:t>
            </a:r>
            <a:r>
              <a:rPr lang="en-GB" b="0" baseline="0" smtClean="0"/>
              <a:t>. </a:t>
            </a:r>
          </a:p>
          <a:p>
            <a:pPr lvl="0"/>
            <a:endParaRPr lang="en-GB" b="0" baseline="0" dirty="0" smtClean="0"/>
          </a:p>
          <a:p>
            <a:pPr lvl="0"/>
            <a:r>
              <a:rPr lang="en-GB" b="0" baseline="0" dirty="0" smtClean="0"/>
              <a:t>The new A level will be more stimulating and interesting for students, requiring their critical engagement with literary works and cultural and social concerns in the countries where the language of study is spoken</a:t>
            </a:r>
            <a:r>
              <a:rPr lang="en-GB" b="0" baseline="0" smtClean="0"/>
              <a:t>. </a:t>
            </a:r>
          </a:p>
          <a:p>
            <a:pPr lvl="0"/>
            <a:endParaRPr lang="en-GB" b="0" baseline="0" dirty="0" smtClean="0"/>
          </a:p>
          <a:p>
            <a:pPr lvl="0"/>
            <a:r>
              <a:rPr lang="en-GB" b="0" baseline="0" dirty="0" smtClean="0"/>
              <a:t>Students will carry out independent research and present their findings, using foreign languages spontaneously to discuss their findings. Greater emphasis has also been placed on the importance of linguistic accuracy.</a:t>
            </a:r>
          </a:p>
          <a:p>
            <a:pPr lvl="0"/>
            <a:endParaRPr lang="en-GB" b="1" baseline="0" dirty="0" smtClean="0"/>
          </a:p>
          <a:p>
            <a:pPr lvl="0"/>
            <a:r>
              <a:rPr lang="en-GB" b="1" baseline="0" dirty="0" smtClean="0"/>
              <a:t>In Ancient Languages</a:t>
            </a:r>
            <a:r>
              <a:rPr lang="en-GB" b="1" baseline="0" smtClean="0"/>
              <a:t>, </a:t>
            </a:r>
            <a:r>
              <a:rPr lang="en-GB" b="0" baseline="0" smtClean="0"/>
              <a:t>the </a:t>
            </a:r>
            <a:r>
              <a:rPr lang="en-GB" b="0" baseline="0" dirty="0" smtClean="0"/>
              <a:t>current A level specifications are essentially fit for purpose, intellectually rigorous and challenging. There is some fine-tuning, in particular to discourage memorisation of set texts in English translation. </a:t>
            </a:r>
            <a:endParaRPr lang="en-GB" b="1" baseline="0" dirty="0" smtClean="0"/>
          </a:p>
          <a:p>
            <a:pPr lvl="0"/>
            <a:endParaRPr lang="en-GB" b="1" baseline="0" dirty="0" smtClean="0"/>
          </a:p>
          <a:p>
            <a:pPr lvl="0"/>
            <a:r>
              <a:rPr lang="en-GB" b="1" baseline="0" dirty="0" smtClean="0"/>
              <a:t>In Geography, </a:t>
            </a:r>
            <a:r>
              <a:rPr lang="en-GB" b="0" baseline="0" dirty="0" smtClean="0"/>
              <a:t>there is a clearer progression from GCSE, and a greater emphasis on the skills needed for progression to undergraduate study or employment. The revised content addresses the concerns of subject experts in higher education, for example concerns around the imbalance between physical and human geography. Core topics now emphasise understanding of human and physical processes through the study of global systems and global governance; changing places; landscape systems; and water and carbon cycling. Fieldwork and specified geographical skills will be required as part of this core learning. The new themes aim to ensure that students engage with relevant, contemporary geographical study and </a:t>
            </a:r>
            <a:r>
              <a:rPr lang="en-GB" b="0" baseline="0" smtClean="0"/>
              <a:t>issues.</a:t>
            </a:r>
          </a:p>
          <a:p>
            <a:pPr lvl="0"/>
            <a:endParaRPr lang="en-GB" b="0" baseline="0" dirty="0" smtClean="0"/>
          </a:p>
          <a:p>
            <a:pPr lvl="0"/>
            <a:r>
              <a:rPr lang="en-GB" b="0" baseline="0" dirty="0" smtClean="0"/>
              <a:t>The revised content prescribes 60% core content, which all A level and AS level specifications will need to cover. This will provide higher education departments with a common base of assumed A level subject knowledge. The 40% non-prescribed content allows awarding organisation to create distinctive specifications and introduce new material providing greater choice for schools.</a:t>
            </a:r>
            <a:br>
              <a:rPr lang="en-GB" b="0" baseline="0" dirty="0" smtClean="0"/>
            </a:br>
            <a:endParaRPr lang="en-GB" b="0" baseline="0" dirty="0" smtClean="0"/>
          </a:p>
          <a:p>
            <a:pPr lvl="0"/>
            <a:r>
              <a:rPr lang="en-GB" b="0" baseline="0" dirty="0" smtClean="0"/>
              <a:t>In </a:t>
            </a:r>
            <a:r>
              <a:rPr lang="en-GB" b="1" baseline="0" dirty="0" smtClean="0"/>
              <a:t>history</a:t>
            </a:r>
            <a:r>
              <a:rPr lang="en-GB" b="0" baseline="0" dirty="0" smtClean="0"/>
              <a:t>, a new requirement to study topics from a chronological range of 200 years, to replace the previous requirement to study more than one period, and a small reduction in the proportion of British history to be studied from 25% to 20%. </a:t>
            </a:r>
          </a:p>
          <a:p>
            <a:pPr lvl="0"/>
            <a:endParaRPr lang="en-GB" b="0" baseline="0" dirty="0" smtClean="0"/>
          </a:p>
          <a:p>
            <a:pPr lvl="0"/>
            <a:endParaRPr lang="en-GB" b="0" baseline="0" dirty="0" smtClean="0"/>
          </a:p>
        </p:txBody>
      </p:sp>
      <p:sp>
        <p:nvSpPr>
          <p:cNvPr id="4" name="Header Placeholder 3"/>
          <p:cNvSpPr>
            <a:spLocks noGrp="1"/>
          </p:cNvSpPr>
          <p:nvPr>
            <p:ph type="hdr" sz="quarter" idx="10"/>
          </p:nvPr>
        </p:nvSpPr>
        <p:spPr/>
        <p:txBody>
          <a:bodyPr/>
          <a:lstStyle/>
          <a:p>
            <a:pPr>
              <a:defRPr/>
            </a:pPr>
            <a:r>
              <a:rPr lang="en-GB" dirty="0" smtClean="0">
                <a:solidFill>
                  <a:prstClr val="black"/>
                </a:solidFill>
              </a:rPr>
              <a:t>RESTRICTED POLICY</a:t>
            </a:r>
            <a:endParaRPr lang="en-GB" dirty="0">
              <a:solidFill>
                <a:prstClr val="black"/>
              </a:solidFill>
            </a:endParaRPr>
          </a:p>
        </p:txBody>
      </p:sp>
    </p:spTree>
    <p:extLst>
      <p:ext uri="{BB962C8B-B14F-4D97-AF65-F5344CB8AC3E}">
        <p14:creationId xmlns:p14="http://schemas.microsoft.com/office/powerpoint/2010/main" val="234439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smtClean="0">
                <a:solidFill>
                  <a:schemeClr val="tx1"/>
                </a:solidFill>
                <a:effectLst/>
                <a:latin typeface="+mn-lt"/>
                <a:ea typeface="+mn-ea"/>
                <a:cs typeface="+mn-cs"/>
              </a:rPr>
              <a:t>In Computer science</a:t>
            </a:r>
            <a:r>
              <a:rPr lang="en-GB" sz="1200" b="1" kern="1200" baseline="0" smtClean="0">
                <a:solidFill>
                  <a:schemeClr val="tx1"/>
                </a:solidFill>
                <a:effectLst/>
                <a:latin typeface="+mn-lt"/>
                <a:ea typeface="+mn-ea"/>
                <a:cs typeface="+mn-cs"/>
              </a:rPr>
              <a:t>, </a:t>
            </a:r>
            <a:r>
              <a:rPr lang="en-GB" sz="1200" b="0" kern="1200" smtClean="0">
                <a:solidFill>
                  <a:schemeClr val="tx1"/>
                </a:solidFill>
                <a:effectLst/>
                <a:latin typeface="+mn-lt"/>
                <a:ea typeface="+mn-ea"/>
                <a:cs typeface="+mn-cs"/>
              </a:rPr>
              <a:t>more</a:t>
            </a:r>
            <a:r>
              <a:rPr lang="en-GB" sz="1200" b="0" kern="1200" baseline="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programming;</a:t>
            </a:r>
            <a:r>
              <a:rPr lang="en-GB" sz="1200" kern="1200" baseline="0" dirty="0" smtClean="0">
                <a:solidFill>
                  <a:schemeClr val="tx1"/>
                </a:solidFill>
                <a:effectLst/>
                <a:latin typeface="+mn-lt"/>
                <a:ea typeface="+mn-ea"/>
                <a:cs typeface="+mn-cs"/>
              </a:rPr>
              <a:t> </a:t>
            </a:r>
            <a:r>
              <a:rPr lang="en-GB" sz="1200" i="0" kern="1200" dirty="0" smtClean="0">
                <a:solidFill>
                  <a:schemeClr val="tx1"/>
                </a:solidFill>
                <a:effectLst/>
                <a:latin typeface="+mn-lt"/>
                <a:ea typeface="+mn-ea"/>
                <a:cs typeface="+mn-cs"/>
              </a:rPr>
              <a:t>developing knowledge and understanding of </a:t>
            </a:r>
            <a:r>
              <a:rPr lang="en-GB" sz="1200" kern="1200" dirty="0" smtClean="0">
                <a:solidFill>
                  <a:schemeClr val="tx1"/>
                </a:solidFill>
                <a:effectLst/>
                <a:latin typeface="+mn-lt"/>
                <a:ea typeface="+mn-ea"/>
                <a:cs typeface="+mn-cs"/>
              </a:rPr>
              <a:t>algorithms; </a:t>
            </a:r>
            <a:r>
              <a:rPr lang="en-GB" sz="1200" i="0" kern="1200" dirty="0" smtClean="0">
                <a:solidFill>
                  <a:schemeClr val="tx1"/>
                </a:solidFill>
                <a:effectLst/>
                <a:latin typeface="+mn-lt"/>
                <a:ea typeface="+mn-ea"/>
                <a:cs typeface="+mn-cs"/>
              </a:rPr>
              <a:t>and comparing algorithms </a:t>
            </a:r>
            <a:r>
              <a:rPr lang="en-GB" sz="1200" kern="1200" dirty="0" smtClean="0">
                <a:solidFill>
                  <a:schemeClr val="tx1"/>
                </a:solidFill>
                <a:effectLst/>
                <a:latin typeface="+mn-lt"/>
                <a:ea typeface="+mn-ea"/>
                <a:cs typeface="+mn-cs"/>
              </a:rPr>
              <a:t>and problem solving</a:t>
            </a:r>
            <a:r>
              <a:rPr lang="en-GB" sz="1200" kern="1200" smtClean="0">
                <a:solidFill>
                  <a:schemeClr val="tx1"/>
                </a:solidFill>
                <a:effectLst/>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smtClean="0">
                <a:solidFill>
                  <a:schemeClr val="tx1"/>
                </a:solidFill>
                <a:effectLst/>
                <a:latin typeface="+mn-lt"/>
                <a:ea typeface="+mn-ea"/>
                <a:cs typeface="+mn-cs"/>
              </a:rPr>
              <a:t>The knowledge </a:t>
            </a:r>
            <a:r>
              <a:rPr lang="en-GB" sz="1200" kern="1200" dirty="0" smtClean="0">
                <a:solidFill>
                  <a:schemeClr val="tx1"/>
                </a:solidFill>
                <a:effectLst/>
                <a:latin typeface="+mn-lt"/>
                <a:ea typeface="+mn-ea"/>
                <a:cs typeface="+mn-cs"/>
              </a:rPr>
              <a:t>and </a:t>
            </a:r>
            <a:r>
              <a:rPr lang="en-GB" sz="1200" kern="1200" smtClean="0">
                <a:solidFill>
                  <a:schemeClr val="tx1"/>
                </a:solidFill>
                <a:effectLst/>
                <a:latin typeface="+mn-lt"/>
                <a:ea typeface="+mn-ea"/>
                <a:cs typeface="+mn-cs"/>
              </a:rPr>
              <a:t>skills</a:t>
            </a:r>
            <a:r>
              <a:rPr lang="en-GB" sz="1200" kern="1200" baseline="0" smtClean="0">
                <a:solidFill>
                  <a:schemeClr val="tx1"/>
                </a:solidFill>
                <a:effectLst/>
                <a:latin typeface="+mn-lt"/>
                <a:ea typeface="+mn-ea"/>
                <a:cs typeface="+mn-cs"/>
              </a:rPr>
              <a:t> which are more for specifically appropriate for ICT, rather than computer science, have </a:t>
            </a:r>
            <a:r>
              <a:rPr lang="en-GB" sz="1200" kern="1200" baseline="0" dirty="0" smtClean="0">
                <a:solidFill>
                  <a:schemeClr val="tx1"/>
                </a:solidFill>
                <a:effectLst/>
                <a:latin typeface="+mn-lt"/>
                <a:ea typeface="+mn-ea"/>
                <a:cs typeface="+mn-cs"/>
              </a:rPr>
              <a:t>been removed. And there will no longer be an expectation</a:t>
            </a:r>
            <a:r>
              <a:rPr lang="en-GB" sz="1200" i="0" kern="1200" dirty="0" smtClean="0">
                <a:solidFill>
                  <a:schemeClr val="tx1"/>
                </a:solidFill>
                <a:effectLst/>
                <a:latin typeface="+mn-lt"/>
                <a:ea typeface="+mn-ea"/>
                <a:cs typeface="+mn-cs"/>
              </a:rPr>
              <a:t> that students should develop knowledge and understanding of software engineering (which increased the level of demand of the A level unduly). The new A</a:t>
            </a:r>
            <a:r>
              <a:rPr lang="en-GB" sz="1200" i="0" kern="1200" baseline="0" dirty="0" smtClean="0">
                <a:solidFill>
                  <a:schemeClr val="tx1"/>
                </a:solidFill>
                <a:effectLst/>
                <a:latin typeface="+mn-lt"/>
                <a:ea typeface="+mn-ea"/>
                <a:cs typeface="+mn-cs"/>
              </a:rPr>
              <a:t> level has stronger</a:t>
            </a:r>
            <a:r>
              <a:rPr lang="en-GB" sz="1200" i="0" kern="1200" dirty="0" smtClean="0">
                <a:solidFill>
                  <a:schemeClr val="tx1"/>
                </a:solidFill>
                <a:effectLst/>
                <a:latin typeface="+mn-lt"/>
                <a:ea typeface="+mn-ea"/>
                <a:cs typeface="+mn-cs"/>
              </a:rPr>
              <a:t> links with computer science</a:t>
            </a:r>
            <a:r>
              <a:rPr lang="en-GB" sz="1200" i="0" kern="1200" baseline="0" dirty="0" smtClean="0">
                <a:solidFill>
                  <a:schemeClr val="tx1"/>
                </a:solidFill>
                <a:effectLst/>
                <a:latin typeface="+mn-lt"/>
                <a:ea typeface="+mn-ea"/>
                <a:cs typeface="+mn-cs"/>
              </a:rPr>
              <a:t> at key stages 1 to 4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i="0" kern="1200" baseline="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i="0" kern="1200" baseline="0" smtClean="0">
                <a:solidFill>
                  <a:schemeClr val="tx1"/>
                </a:solidFill>
                <a:effectLst/>
                <a:latin typeface="+mn-lt"/>
                <a:ea typeface="+mn-ea"/>
                <a:cs typeface="+mn-cs"/>
              </a:rPr>
              <a:t>In Art and design, </a:t>
            </a:r>
            <a:r>
              <a:rPr lang="en-GB" sz="1200" b="0" i="0" kern="1200" baseline="0" smtClean="0">
                <a:solidFill>
                  <a:schemeClr val="tx1"/>
                </a:solidFill>
                <a:effectLst/>
                <a:latin typeface="+mn-lt"/>
                <a:ea typeface="+mn-ea"/>
                <a:cs typeface="+mn-cs"/>
              </a:rPr>
              <a:t>more </a:t>
            </a:r>
            <a:r>
              <a:rPr lang="en-GB" sz="1200" b="0" i="0" kern="1200" baseline="0" dirty="0" smtClean="0">
                <a:solidFill>
                  <a:schemeClr val="tx1"/>
                </a:solidFill>
                <a:effectLst/>
                <a:latin typeface="+mn-lt"/>
                <a:ea typeface="+mn-ea"/>
                <a:cs typeface="+mn-cs"/>
              </a:rPr>
              <a:t>requirement to learn </a:t>
            </a:r>
            <a:r>
              <a:rPr lang="en-GB" sz="1200" b="0" i="0" kern="1200" baseline="0" smtClean="0">
                <a:solidFill>
                  <a:schemeClr val="tx1"/>
                </a:solidFill>
                <a:effectLst/>
                <a:latin typeface="+mn-lt"/>
                <a:ea typeface="+mn-ea"/>
                <a:cs typeface="+mn-cs"/>
              </a:rPr>
              <a:t>drawing skills.</a:t>
            </a:r>
            <a:endParaRPr lang="en-GB" sz="1200" b="1" i="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smtClean="0">
                <a:solidFill>
                  <a:schemeClr val="tx1"/>
                </a:solidFill>
                <a:effectLst/>
                <a:latin typeface="+mn-lt"/>
                <a:ea typeface="+mn-ea"/>
                <a:cs typeface="+mn-cs"/>
              </a:rPr>
              <a:t>In Economics, </a:t>
            </a:r>
            <a:r>
              <a:rPr lang="en-GB" sz="1200" kern="1200" smtClean="0">
                <a:solidFill>
                  <a:schemeClr val="tx1"/>
                </a:solidFill>
                <a:effectLst/>
                <a:latin typeface="+mn-lt"/>
                <a:ea typeface="+mn-ea"/>
                <a:cs typeface="+mn-cs"/>
              </a:rPr>
              <a:t>updated</a:t>
            </a:r>
            <a:r>
              <a:rPr lang="en-GB" sz="1200" kern="1200" baseline="0" smtClean="0">
                <a:solidFill>
                  <a:schemeClr val="tx1"/>
                </a:solidFill>
                <a:effectLst/>
                <a:latin typeface="+mn-lt"/>
                <a:ea typeface="+mn-ea"/>
                <a:cs typeface="+mn-cs"/>
              </a:rPr>
              <a:t> content </a:t>
            </a:r>
            <a:r>
              <a:rPr lang="en-GB" sz="1200" kern="1200" smtClean="0">
                <a:solidFill>
                  <a:schemeClr val="tx1"/>
                </a:solidFill>
                <a:effectLst/>
                <a:latin typeface="+mn-lt"/>
                <a:ea typeface="+mn-ea"/>
                <a:cs typeface="+mn-cs"/>
              </a:rPr>
              <a:t>(e.g</a:t>
            </a:r>
            <a:r>
              <a:rPr lang="en-GB" sz="1200" kern="1200" dirty="0" smtClean="0">
                <a:solidFill>
                  <a:schemeClr val="tx1"/>
                </a:solidFill>
                <a:effectLst/>
                <a:latin typeface="+mn-lt"/>
                <a:ea typeface="+mn-ea"/>
                <a:cs typeface="+mn-cs"/>
              </a:rPr>
              <a:t>. financial regulation and the role of central banks).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smtClean="0">
                <a:solidFill>
                  <a:schemeClr val="tx1"/>
                </a:solidFill>
                <a:effectLst/>
                <a:latin typeface="+mn-lt"/>
                <a:ea typeface="+mn-ea"/>
                <a:cs typeface="+mn-cs"/>
              </a:rPr>
              <a:t>In Dance,</a:t>
            </a:r>
            <a:r>
              <a:rPr lang="en-GB" sz="1200" b="1" kern="1200" baseline="0" smtClean="0">
                <a:solidFill>
                  <a:schemeClr val="tx1"/>
                </a:solidFill>
                <a:effectLst/>
                <a:latin typeface="+mn-lt"/>
                <a:ea typeface="+mn-ea"/>
                <a:cs typeface="+mn-cs"/>
              </a:rPr>
              <a:t> </a:t>
            </a:r>
            <a:r>
              <a:rPr lang="en-GB" sz="1200" b="0" kern="1200" smtClean="0">
                <a:solidFill>
                  <a:schemeClr val="tx1"/>
                </a:solidFill>
                <a:effectLst/>
                <a:latin typeface="+mn-lt"/>
                <a:ea typeface="+mn-ea"/>
                <a:cs typeface="+mn-cs"/>
              </a:rPr>
              <a:t>more</a:t>
            </a:r>
            <a:r>
              <a:rPr lang="en-GB" sz="1200" b="0" kern="1200" baseline="0" smtClean="0">
                <a:solidFill>
                  <a:schemeClr val="tx1"/>
                </a:solidFill>
                <a:effectLst/>
                <a:latin typeface="+mn-lt"/>
                <a:ea typeface="+mn-ea"/>
                <a:cs typeface="+mn-cs"/>
              </a:rPr>
              <a:t> </a:t>
            </a:r>
            <a:r>
              <a:rPr lang="en-GB" sz="1200" b="0" kern="1200" baseline="0" dirty="0" smtClean="0">
                <a:solidFill>
                  <a:schemeClr val="tx1"/>
                </a:solidFill>
                <a:effectLst/>
                <a:latin typeface="+mn-lt"/>
                <a:ea typeface="+mn-ea"/>
                <a:cs typeface="+mn-cs"/>
              </a:rPr>
              <a:t>critical and reflective analysis, with a wider range of styles </a:t>
            </a:r>
            <a:r>
              <a:rPr lang="en-GB" sz="1200" b="0" kern="1200" baseline="0" smtClean="0">
                <a:solidFill>
                  <a:schemeClr val="tx1"/>
                </a:solidFill>
                <a:effectLst/>
                <a:latin typeface="+mn-lt"/>
                <a:ea typeface="+mn-ea"/>
                <a:cs typeface="+mn-cs"/>
              </a:rPr>
              <a:t>and contexts.</a:t>
            </a:r>
            <a:endParaRPr lang="en-GB" sz="1200" b="1"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r>
              <a:rPr lang="en-GB" sz="1200" b="1" kern="1200" smtClean="0">
                <a:solidFill>
                  <a:schemeClr val="tx1"/>
                </a:solidFill>
                <a:effectLst/>
                <a:latin typeface="+mn-lt"/>
                <a:ea typeface="+mn-ea"/>
                <a:cs typeface="+mn-cs"/>
              </a:rPr>
              <a:t>In Sociology</a:t>
            </a:r>
            <a:r>
              <a:rPr lang="en-GB" sz="1200" b="1" kern="1200" baseline="0" smtClean="0">
                <a:solidFill>
                  <a:schemeClr val="tx1"/>
                </a:solidFill>
                <a:effectLst/>
                <a:latin typeface="+mn-lt"/>
                <a:ea typeface="+mn-ea"/>
                <a:cs typeface="+mn-cs"/>
              </a:rPr>
              <a:t>, </a:t>
            </a:r>
            <a:r>
              <a:rPr lang="en-GB" sz="1200" b="0" kern="1200" smtClean="0">
                <a:solidFill>
                  <a:schemeClr val="tx1"/>
                </a:solidFill>
                <a:effectLst/>
                <a:latin typeface="+mn-lt"/>
                <a:ea typeface="+mn-ea"/>
                <a:cs typeface="+mn-cs"/>
              </a:rPr>
              <a:t>no</a:t>
            </a:r>
            <a:r>
              <a:rPr lang="en-GB" sz="1200" b="0" kern="1200" baseline="0" smtClean="0">
                <a:solidFill>
                  <a:schemeClr val="tx1"/>
                </a:solidFill>
                <a:effectLst/>
                <a:latin typeface="+mn-lt"/>
                <a:ea typeface="+mn-ea"/>
                <a:cs typeface="+mn-cs"/>
              </a:rPr>
              <a:t> </a:t>
            </a:r>
            <a:r>
              <a:rPr lang="en-GB" sz="1200" b="0" kern="1200" baseline="0" dirty="0" smtClean="0">
                <a:solidFill>
                  <a:schemeClr val="tx1"/>
                </a:solidFill>
                <a:effectLst/>
                <a:latin typeface="+mn-lt"/>
                <a:ea typeface="+mn-ea"/>
                <a:cs typeface="+mn-cs"/>
              </a:rPr>
              <a:t>significant changes.</a:t>
            </a:r>
          </a:p>
          <a:p>
            <a:endParaRPr lang="en-GB" sz="1200" b="1"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478927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1" baseline="0" dirty="0" smtClean="0"/>
              <a:t>In drama and theatre, </a:t>
            </a:r>
            <a:r>
              <a:rPr lang="en-GB" b="0" baseline="0" dirty="0" smtClean="0"/>
              <a:t>a reduction in the </a:t>
            </a:r>
            <a:r>
              <a:rPr lang="en-GB" sz="1200" kern="1200" dirty="0" smtClean="0">
                <a:solidFill>
                  <a:schemeClr val="tx1"/>
                </a:solidFill>
                <a:effectLst/>
                <a:latin typeface="+mn-lt"/>
                <a:ea typeface="+mn-ea"/>
                <a:cs typeface="+mn-cs"/>
              </a:rPr>
              <a:t>number of substantial plays from four to two, to allow greater depth. Breadth increased by requiring students to study three extracts from three different texts, in the context of the whole text. The performance requirements have</a:t>
            </a:r>
            <a:r>
              <a:rPr lang="en-GB" sz="1200" kern="1200" baseline="0" dirty="0" smtClean="0">
                <a:solidFill>
                  <a:schemeClr val="tx1"/>
                </a:solidFill>
                <a:effectLst/>
                <a:latin typeface="+mn-lt"/>
                <a:ea typeface="+mn-ea"/>
                <a:cs typeface="+mn-cs"/>
              </a:rPr>
              <a:t> been more </a:t>
            </a:r>
            <a:r>
              <a:rPr lang="en-GB" sz="1200" kern="1200" dirty="0" smtClean="0">
                <a:solidFill>
                  <a:schemeClr val="tx1"/>
                </a:solidFill>
                <a:effectLst/>
                <a:latin typeface="+mn-lt"/>
                <a:ea typeface="+mn-ea"/>
                <a:cs typeface="+mn-cs"/>
              </a:rPr>
              <a:t>clearly defined: students participate in minimum of one performance from a text at AS and two performances at A level (one devised and one from a text), and all students will use the working methodologies of the practitioners studied in their own work.</a:t>
            </a:r>
            <a:r>
              <a:rPr lang="en-GB" sz="1200" kern="1200" baseline="0" dirty="0" smtClean="0">
                <a:solidFill>
                  <a:schemeClr val="tx1"/>
                </a:solidFill>
                <a:effectLst/>
                <a:latin typeface="+mn-lt"/>
                <a:ea typeface="+mn-ea"/>
                <a:cs typeface="+mn-cs"/>
              </a:rPr>
              <a:t> S</a:t>
            </a:r>
            <a:r>
              <a:rPr lang="en-GB" sz="1200" kern="1200" dirty="0" smtClean="0">
                <a:solidFill>
                  <a:schemeClr val="tx1"/>
                </a:solidFill>
                <a:effectLst/>
                <a:latin typeface="+mn-lt"/>
                <a:ea typeface="+mn-ea"/>
                <a:cs typeface="+mn-cs"/>
              </a:rPr>
              <a:t>tudents required to interpret and evaluate live theatre performances rather than just form judgements as specified in current content.</a:t>
            </a:r>
          </a:p>
          <a:p>
            <a:pPr lvl="0"/>
            <a:endParaRPr lang="en-GB" b="1" baseline="0" dirty="0" smtClean="0"/>
          </a:p>
          <a:p>
            <a:pPr lvl="0"/>
            <a:r>
              <a:rPr lang="en-GB" b="1" baseline="0" dirty="0" smtClean="0"/>
              <a:t>In music, </a:t>
            </a:r>
            <a:r>
              <a:rPr lang="en-GB" b="0" baseline="0" dirty="0" smtClean="0"/>
              <a:t>the A level now</a:t>
            </a:r>
            <a:r>
              <a:rPr lang="en-GB" b="1" baseline="0" dirty="0" smtClean="0"/>
              <a:t> </a:t>
            </a:r>
            <a:r>
              <a:rPr lang="en-GB" b="0" baseline="0" dirty="0" smtClean="0"/>
              <a:t>builds on GCSE more clearly, and allows students to specialise in either performing or composing.  Music technology has been separated out from the music content because the knowledge, understanding and skills needed for each subject are very different.</a:t>
            </a:r>
            <a:r>
              <a:rPr lang="en-GB" b="1" baseline="0" dirty="0" smtClean="0"/>
              <a:t/>
            </a:r>
            <a:br>
              <a:rPr lang="en-GB" b="1" baseline="0" dirty="0" smtClean="0"/>
            </a:br>
            <a:endParaRPr lang="en-GB" b="1" baseline="0" dirty="0" smtClean="0"/>
          </a:p>
          <a:p>
            <a:pPr lvl="0"/>
            <a:r>
              <a:rPr lang="en-GB" b="1" baseline="0" dirty="0" smtClean="0"/>
              <a:t>In PE,  </a:t>
            </a:r>
            <a:r>
              <a:rPr lang="en-GB" b="0" baseline="0" dirty="0" smtClean="0"/>
              <a:t>a new requirement for theoretical understanding and skills, with an emphasis on students’ ability to use theories, modelling and data analysis to evaluate physical activity and to implement strategies or compositional ideas. </a:t>
            </a:r>
          </a:p>
          <a:p>
            <a:pPr lvl="0"/>
            <a:r>
              <a:rPr lang="en-GB" b="1" baseline="0" dirty="0" smtClean="0"/>
              <a:t> </a:t>
            </a:r>
          </a:p>
          <a:p>
            <a:pPr lvl="0"/>
            <a:r>
              <a:rPr lang="en-GB" b="1" baseline="0" dirty="0" smtClean="0"/>
              <a:t>In RS, </a:t>
            </a:r>
            <a:r>
              <a:rPr lang="en-GB" b="0" baseline="0" dirty="0" smtClean="0"/>
              <a:t>students will study at least one religion in depth </a:t>
            </a:r>
            <a:r>
              <a:rPr lang="en-GB" b="0" baseline="0" smtClean="0"/>
              <a:t>through three of </a:t>
            </a:r>
            <a:r>
              <a:rPr lang="en-GB" b="0" baseline="0" dirty="0" smtClean="0"/>
              <a:t>the </a:t>
            </a:r>
            <a:r>
              <a:rPr lang="en-GB" b="0" baseline="0" smtClean="0"/>
              <a:t>following four consolidated </a:t>
            </a:r>
            <a:r>
              <a:rPr lang="en-GB" b="0" baseline="0" dirty="0" smtClean="0"/>
              <a:t>areas of study: the systematic study of religion; textual studies</a:t>
            </a:r>
            <a:r>
              <a:rPr lang="en-GB" b="0" baseline="0" smtClean="0"/>
              <a:t>; philosophy of religion; religious ethics. </a:t>
            </a:r>
            <a:r>
              <a:rPr lang="en-GB" b="0" baseline="0" dirty="0" smtClean="0"/>
              <a:t>In the old A level, students could choose one </a:t>
            </a:r>
            <a:r>
              <a:rPr lang="en-GB" b="0" baseline="0" smtClean="0"/>
              <a:t>or more </a:t>
            </a:r>
            <a:r>
              <a:rPr lang="en-GB" b="0" baseline="0" dirty="0" smtClean="0"/>
              <a:t>of eight specific topics. The new A level also includes greater emphasis on how religious belief and practice impacts on the lives of individuals and society; understanding change over time and critically engaging with the ideas and arguments of academics, scholars and thinkers; </a:t>
            </a:r>
            <a:r>
              <a:rPr lang="en-GB" b="0" baseline="0" smtClean="0"/>
              <a:t>a wide </a:t>
            </a:r>
            <a:r>
              <a:rPr lang="en-GB" b="0" baseline="0" dirty="0" smtClean="0"/>
              <a:t>range of religious and non-religious beliefs. </a:t>
            </a:r>
          </a:p>
          <a:p>
            <a:pPr lvl="0"/>
            <a:endParaRPr lang="en-GB" b="1" baseline="0" dirty="0" smtClean="0"/>
          </a:p>
        </p:txBody>
      </p:sp>
      <p:sp>
        <p:nvSpPr>
          <p:cNvPr id="4" name="Header Placeholder 3"/>
          <p:cNvSpPr>
            <a:spLocks noGrp="1"/>
          </p:cNvSpPr>
          <p:nvPr>
            <p:ph type="hdr" sz="quarter" idx="10"/>
          </p:nvPr>
        </p:nvSpPr>
        <p:spPr/>
        <p:txBody>
          <a:bodyPr/>
          <a:lstStyle/>
          <a:p>
            <a:pPr>
              <a:defRPr/>
            </a:pPr>
            <a:r>
              <a:rPr lang="en-GB" dirty="0" smtClean="0">
                <a:solidFill>
                  <a:prstClr val="black"/>
                </a:solidFill>
              </a:rPr>
              <a:t>RESTRICTED POLICY</a:t>
            </a:r>
            <a:endParaRPr lang="en-GB" dirty="0">
              <a:solidFill>
                <a:prstClr val="black"/>
              </a:solidFill>
            </a:endParaRPr>
          </a:p>
        </p:txBody>
      </p:sp>
    </p:spTree>
    <p:extLst>
      <p:ext uri="{BB962C8B-B14F-4D97-AF65-F5344CB8AC3E}">
        <p14:creationId xmlns:p14="http://schemas.microsoft.com/office/powerpoint/2010/main" val="234439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RESTRICTED POLICY</a:t>
            </a:r>
            <a:endParaRPr lang="en-GB" dirty="0"/>
          </a:p>
        </p:txBody>
      </p:sp>
    </p:spTree>
    <p:extLst>
      <p:ext uri="{BB962C8B-B14F-4D97-AF65-F5344CB8AC3E}">
        <p14:creationId xmlns:p14="http://schemas.microsoft.com/office/powerpoint/2010/main" val="1089453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srcRect/>
          <a:stretch>
            <a:fillRect/>
          </a:stretch>
        </p:blipFill>
        <p:spPr bwMode="auto">
          <a:xfrm>
            <a:off x="539750" y="5734050"/>
            <a:ext cx="1643063" cy="965200"/>
          </a:xfrm>
          <a:prstGeom prst="rect">
            <a:avLst/>
          </a:prstGeom>
          <a:noFill/>
          <a:ln w="9525">
            <a:noFill/>
            <a:miter lim="800000"/>
            <a:headEnd/>
            <a:tailEnd/>
          </a:ln>
        </p:spPr>
      </p:pic>
      <p:sp>
        <p:nvSpPr>
          <p:cNvPr id="3075" name="Rectangle 3"/>
          <p:cNvSpPr>
            <a:spLocks noGrp="1" noChangeArrowheads="1"/>
          </p:cNvSpPr>
          <p:nvPr>
            <p:ph type="ctrTitle"/>
          </p:nvPr>
        </p:nvSpPr>
        <p:spPr>
          <a:xfrm>
            <a:off x="647700" y="1590675"/>
            <a:ext cx="8075613" cy="830263"/>
          </a:xfrm>
        </p:spPr>
        <p:txBody>
          <a:bodyPr/>
          <a:lstStyle>
            <a:lvl1pPr>
              <a:defRPr sz="4100"/>
            </a:lvl1pPr>
          </a:lstStyle>
          <a:p>
            <a:pPr lvl="0"/>
            <a:r>
              <a:rPr lang="en-GB" noProof="0" smtClean="0"/>
              <a:t>Title</a:t>
            </a:r>
          </a:p>
        </p:txBody>
      </p:sp>
      <p:sp>
        <p:nvSpPr>
          <p:cNvPr id="3076" name="Rectangle 4"/>
          <p:cNvSpPr>
            <a:spLocks noGrp="1" noChangeArrowheads="1"/>
          </p:cNvSpPr>
          <p:nvPr>
            <p:ph type="subTitle" idx="1"/>
          </p:nvPr>
        </p:nvSpPr>
        <p:spPr>
          <a:xfrm>
            <a:off x="647700" y="2420938"/>
            <a:ext cx="8075613" cy="1320800"/>
          </a:xfrm>
        </p:spPr>
        <p:txBody>
          <a:bodyPr/>
          <a:lstStyle>
            <a:lvl1pPr marL="0" indent="0">
              <a:buFont typeface="Wingdings" pitchFamily="2" charset="2"/>
              <a:buNone/>
              <a:defRPr/>
            </a:lvl1pPr>
          </a:lstStyle>
          <a:p>
            <a:pPr lvl="0"/>
            <a:r>
              <a:rPr lang="en-GB" noProof="0" smtClean="0"/>
              <a:t>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549275"/>
            <a:ext cx="2017713" cy="48402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7700" y="549275"/>
            <a:ext cx="5905500" cy="4840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srcRect/>
          <a:stretch>
            <a:fillRect/>
          </a:stretch>
        </p:blipFill>
        <p:spPr bwMode="auto">
          <a:xfrm>
            <a:off x="539750" y="5734050"/>
            <a:ext cx="1643063" cy="965200"/>
          </a:xfrm>
          <a:prstGeom prst="rect">
            <a:avLst/>
          </a:prstGeom>
          <a:noFill/>
          <a:ln w="9525">
            <a:noFill/>
            <a:miter lim="800000"/>
            <a:headEnd/>
            <a:tailEnd/>
          </a:ln>
        </p:spPr>
      </p:pic>
      <p:sp>
        <p:nvSpPr>
          <p:cNvPr id="3075" name="Rectangle 3"/>
          <p:cNvSpPr>
            <a:spLocks noGrp="1" noChangeArrowheads="1"/>
          </p:cNvSpPr>
          <p:nvPr>
            <p:ph type="ctrTitle"/>
          </p:nvPr>
        </p:nvSpPr>
        <p:spPr>
          <a:xfrm>
            <a:off x="647700" y="1590675"/>
            <a:ext cx="8075613" cy="830263"/>
          </a:xfrm>
        </p:spPr>
        <p:txBody>
          <a:bodyPr/>
          <a:lstStyle>
            <a:lvl1pPr>
              <a:defRPr sz="4100"/>
            </a:lvl1pPr>
          </a:lstStyle>
          <a:p>
            <a:pPr lvl="0"/>
            <a:r>
              <a:rPr lang="en-GB" noProof="0" smtClean="0"/>
              <a:t>Title</a:t>
            </a:r>
          </a:p>
        </p:txBody>
      </p:sp>
      <p:sp>
        <p:nvSpPr>
          <p:cNvPr id="3076" name="Rectangle 4"/>
          <p:cNvSpPr>
            <a:spLocks noGrp="1" noChangeArrowheads="1"/>
          </p:cNvSpPr>
          <p:nvPr>
            <p:ph type="subTitle" idx="1"/>
          </p:nvPr>
        </p:nvSpPr>
        <p:spPr>
          <a:xfrm>
            <a:off x="647700" y="2420938"/>
            <a:ext cx="8075613" cy="1320800"/>
          </a:xfrm>
        </p:spPr>
        <p:txBody>
          <a:bodyPr/>
          <a:lstStyle>
            <a:lvl1pPr marL="0" indent="0">
              <a:buFont typeface="Wingdings" pitchFamily="2" charset="2"/>
              <a:buNone/>
              <a:defRPr/>
            </a:lvl1pPr>
          </a:lstStyle>
          <a:p>
            <a:pPr lvl="0"/>
            <a:r>
              <a:rPr lang="en-GB" noProof="0" smtClean="0"/>
              <a:t>Sub-title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657350"/>
            <a:ext cx="3960813"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657350"/>
            <a:ext cx="3962400"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549275"/>
            <a:ext cx="2017713" cy="48402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7700" y="549275"/>
            <a:ext cx="5905500" cy="4840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750" y="5734050"/>
            <a:ext cx="1643063"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647700" y="1590675"/>
            <a:ext cx="8075613" cy="830263"/>
          </a:xfrm>
        </p:spPr>
        <p:txBody>
          <a:bodyPr/>
          <a:lstStyle>
            <a:lvl1pPr>
              <a:defRPr sz="4100"/>
            </a:lvl1pPr>
          </a:lstStyle>
          <a:p>
            <a:pPr lvl="0"/>
            <a:r>
              <a:rPr lang="en-GB" noProof="0" smtClean="0"/>
              <a:t>Title</a:t>
            </a:r>
          </a:p>
        </p:txBody>
      </p:sp>
      <p:sp>
        <p:nvSpPr>
          <p:cNvPr id="3076" name="Rectangle 4"/>
          <p:cNvSpPr>
            <a:spLocks noGrp="1" noChangeArrowheads="1"/>
          </p:cNvSpPr>
          <p:nvPr>
            <p:ph type="subTitle" idx="1"/>
          </p:nvPr>
        </p:nvSpPr>
        <p:spPr>
          <a:xfrm>
            <a:off x="647700" y="2420938"/>
            <a:ext cx="8075613" cy="1320800"/>
          </a:xfrm>
        </p:spPr>
        <p:txBody>
          <a:bodyPr/>
          <a:lstStyle>
            <a:lvl1pPr marL="0" indent="0">
              <a:buFont typeface="Wingdings" pitchFamily="2" charset="2"/>
              <a:buNone/>
              <a:defRPr/>
            </a:lvl1pPr>
          </a:lstStyle>
          <a:p>
            <a:pPr lvl="0"/>
            <a:r>
              <a:rPr lang="en-GB" noProof="0" smtClean="0"/>
              <a:t>Sub-title</a:t>
            </a:r>
          </a:p>
        </p:txBody>
      </p:sp>
    </p:spTree>
    <p:extLst>
      <p:ext uri="{BB962C8B-B14F-4D97-AF65-F5344CB8AC3E}">
        <p14:creationId xmlns:p14="http://schemas.microsoft.com/office/powerpoint/2010/main" val="723695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133573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25397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657350"/>
            <a:ext cx="3960813"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657350"/>
            <a:ext cx="3962400"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508783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04844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995504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246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0718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16411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145642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549275"/>
            <a:ext cx="2017713" cy="48402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7700" y="549275"/>
            <a:ext cx="5905500" cy="4840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050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657350"/>
            <a:ext cx="3960813"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657350"/>
            <a:ext cx="3962400"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549275"/>
            <a:ext cx="8075613" cy="1125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47700" y="1657350"/>
            <a:ext cx="8075613" cy="37322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Main bullet style</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7"/>
          <p:cNvPicPr>
            <a:picLocks noChangeAspect="1"/>
          </p:cNvPicPr>
          <p:nvPr userDrawn="1"/>
        </p:nvPicPr>
        <p:blipFill>
          <a:blip r:embed="rId13"/>
          <a:srcRect/>
          <a:stretch>
            <a:fillRect/>
          </a:stretch>
        </p:blipFill>
        <p:spPr bwMode="auto">
          <a:xfrm>
            <a:off x="539750" y="5734050"/>
            <a:ext cx="1643063" cy="965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6" r:id="rId1"/>
    <p:sldLayoutId id="2147483865" r:id="rId2"/>
    <p:sldLayoutId id="2147483864" r:id="rId3"/>
    <p:sldLayoutId id="2147483863" r:id="rId4"/>
    <p:sldLayoutId id="2147483862" r:id="rId5"/>
    <p:sldLayoutId id="2147483861" r:id="rId6"/>
    <p:sldLayoutId id="2147483860" r:id="rId7"/>
    <p:sldLayoutId id="2147483859" r:id="rId8"/>
    <p:sldLayoutId id="2147483858" r:id="rId9"/>
    <p:sldLayoutId id="2147483857" r:id="rId10"/>
    <p:sldLayoutId id="2147483856"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65125" indent="-365125"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835025" indent="-290513" algn="l" rtl="0" eaLnBrk="0" fontAlgn="base" hangingPunct="0">
        <a:spcBef>
          <a:spcPct val="20000"/>
        </a:spcBef>
        <a:spcAft>
          <a:spcPct val="0"/>
        </a:spcAft>
        <a:buChar char="–"/>
        <a:defRPr sz="2000">
          <a:solidFill>
            <a:schemeClr val="tx1"/>
          </a:solidFill>
          <a:latin typeface="+mn-lt"/>
        </a:defRPr>
      </a:lvl2pPr>
      <a:lvl3pPr marL="1196975" indent="-182563" algn="l" rtl="0" eaLnBrk="0" fontAlgn="base" hangingPunct="0">
        <a:spcBef>
          <a:spcPct val="20000"/>
        </a:spcBef>
        <a:spcAft>
          <a:spcPct val="0"/>
        </a:spcAft>
        <a:buChar char="•"/>
        <a:defRPr sz="2000">
          <a:solidFill>
            <a:schemeClr val="tx1"/>
          </a:solidFill>
          <a:latin typeface="+mn-lt"/>
        </a:defRPr>
      </a:lvl3pPr>
      <a:lvl4pPr marL="1604963" indent="-228600" algn="l" rtl="0" eaLnBrk="0" fontAlgn="base" hangingPunct="0">
        <a:spcBef>
          <a:spcPct val="20000"/>
        </a:spcBef>
        <a:spcAft>
          <a:spcPct val="0"/>
        </a:spcAft>
        <a:buChar char="–"/>
        <a:defRPr sz="1600">
          <a:solidFill>
            <a:schemeClr val="tx1"/>
          </a:solidFill>
          <a:latin typeface="+mn-lt"/>
        </a:defRPr>
      </a:lvl4pPr>
      <a:lvl5pPr marL="1978025" indent="-193675" algn="l" rtl="0" eaLnBrk="0" fontAlgn="base" hangingPunct="0">
        <a:spcBef>
          <a:spcPct val="20000"/>
        </a:spcBef>
        <a:spcAft>
          <a:spcPct val="0"/>
        </a:spcAft>
        <a:buChar char="»"/>
        <a:defRPr sz="1600">
          <a:solidFill>
            <a:schemeClr val="tx1"/>
          </a:solidFill>
          <a:latin typeface="+mn-lt"/>
        </a:defRPr>
      </a:lvl5pPr>
      <a:lvl6pPr marL="2435225" indent="-193675" algn="l" rtl="0" fontAlgn="base">
        <a:spcBef>
          <a:spcPct val="20000"/>
        </a:spcBef>
        <a:spcAft>
          <a:spcPct val="0"/>
        </a:spcAft>
        <a:buChar char="»"/>
        <a:defRPr sz="1600">
          <a:solidFill>
            <a:schemeClr val="tx1"/>
          </a:solidFill>
          <a:latin typeface="+mn-lt"/>
        </a:defRPr>
      </a:lvl6pPr>
      <a:lvl7pPr marL="2892425" indent="-193675" algn="l" rtl="0" fontAlgn="base">
        <a:spcBef>
          <a:spcPct val="20000"/>
        </a:spcBef>
        <a:spcAft>
          <a:spcPct val="0"/>
        </a:spcAft>
        <a:buChar char="»"/>
        <a:defRPr sz="1600">
          <a:solidFill>
            <a:schemeClr val="tx1"/>
          </a:solidFill>
          <a:latin typeface="+mn-lt"/>
        </a:defRPr>
      </a:lvl7pPr>
      <a:lvl8pPr marL="3349625" indent="-193675" algn="l" rtl="0" fontAlgn="base">
        <a:spcBef>
          <a:spcPct val="20000"/>
        </a:spcBef>
        <a:spcAft>
          <a:spcPct val="0"/>
        </a:spcAft>
        <a:buChar char="»"/>
        <a:defRPr sz="1600">
          <a:solidFill>
            <a:schemeClr val="tx1"/>
          </a:solidFill>
          <a:latin typeface="+mn-lt"/>
        </a:defRPr>
      </a:lvl8pPr>
      <a:lvl9pPr marL="3806825" indent="-193675"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47700" y="549275"/>
            <a:ext cx="8075613" cy="1125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37891" name="Rectangle 3"/>
          <p:cNvSpPr>
            <a:spLocks noGrp="1" noChangeArrowheads="1"/>
          </p:cNvSpPr>
          <p:nvPr>
            <p:ph type="body" idx="1"/>
          </p:nvPr>
        </p:nvSpPr>
        <p:spPr bwMode="auto">
          <a:xfrm>
            <a:off x="647700" y="1657350"/>
            <a:ext cx="8075613" cy="37322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Main bullet style</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37892" name="Picture 7"/>
          <p:cNvPicPr>
            <a:picLocks noChangeAspect="1"/>
          </p:cNvPicPr>
          <p:nvPr userDrawn="1"/>
        </p:nvPicPr>
        <p:blipFill>
          <a:blip r:embed="rId13"/>
          <a:srcRect/>
          <a:stretch>
            <a:fillRect/>
          </a:stretch>
        </p:blipFill>
        <p:spPr bwMode="auto">
          <a:xfrm>
            <a:off x="539750" y="5734050"/>
            <a:ext cx="1643063" cy="965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9" r:id="rId1"/>
    <p:sldLayoutId id="2147483885" r:id="rId2"/>
    <p:sldLayoutId id="2147483884" r:id="rId3"/>
    <p:sldLayoutId id="2147483883" r:id="rId4"/>
    <p:sldLayoutId id="2147483882" r:id="rId5"/>
    <p:sldLayoutId id="2147483881" r:id="rId6"/>
    <p:sldLayoutId id="2147483880" r:id="rId7"/>
    <p:sldLayoutId id="2147483879" r:id="rId8"/>
    <p:sldLayoutId id="2147483878" r:id="rId9"/>
    <p:sldLayoutId id="2147483877" r:id="rId10"/>
    <p:sldLayoutId id="2147483876"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65125" indent="-365125"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835025" indent="-290513" algn="l" rtl="0" eaLnBrk="0" fontAlgn="base" hangingPunct="0">
        <a:spcBef>
          <a:spcPct val="20000"/>
        </a:spcBef>
        <a:spcAft>
          <a:spcPct val="0"/>
        </a:spcAft>
        <a:buChar char="–"/>
        <a:defRPr sz="2000">
          <a:solidFill>
            <a:schemeClr val="tx1"/>
          </a:solidFill>
          <a:latin typeface="+mn-lt"/>
        </a:defRPr>
      </a:lvl2pPr>
      <a:lvl3pPr marL="1196975" indent="-182563" algn="l" rtl="0" eaLnBrk="0" fontAlgn="base" hangingPunct="0">
        <a:spcBef>
          <a:spcPct val="20000"/>
        </a:spcBef>
        <a:spcAft>
          <a:spcPct val="0"/>
        </a:spcAft>
        <a:buChar char="•"/>
        <a:defRPr sz="2000">
          <a:solidFill>
            <a:schemeClr val="tx1"/>
          </a:solidFill>
          <a:latin typeface="+mn-lt"/>
        </a:defRPr>
      </a:lvl3pPr>
      <a:lvl4pPr marL="1604963" indent="-228600" algn="l" rtl="0" eaLnBrk="0" fontAlgn="base" hangingPunct="0">
        <a:spcBef>
          <a:spcPct val="20000"/>
        </a:spcBef>
        <a:spcAft>
          <a:spcPct val="0"/>
        </a:spcAft>
        <a:buChar char="–"/>
        <a:defRPr sz="1600">
          <a:solidFill>
            <a:schemeClr val="tx1"/>
          </a:solidFill>
          <a:latin typeface="+mn-lt"/>
        </a:defRPr>
      </a:lvl4pPr>
      <a:lvl5pPr marL="1978025" indent="-193675" algn="l" rtl="0" eaLnBrk="0" fontAlgn="base" hangingPunct="0">
        <a:spcBef>
          <a:spcPct val="20000"/>
        </a:spcBef>
        <a:spcAft>
          <a:spcPct val="0"/>
        </a:spcAft>
        <a:buChar char="»"/>
        <a:defRPr sz="1600">
          <a:solidFill>
            <a:schemeClr val="tx1"/>
          </a:solidFill>
          <a:latin typeface="+mn-lt"/>
        </a:defRPr>
      </a:lvl5pPr>
      <a:lvl6pPr marL="2435225" indent="-193675" algn="l" rtl="0" fontAlgn="base">
        <a:spcBef>
          <a:spcPct val="20000"/>
        </a:spcBef>
        <a:spcAft>
          <a:spcPct val="0"/>
        </a:spcAft>
        <a:buChar char="»"/>
        <a:defRPr sz="1600">
          <a:solidFill>
            <a:schemeClr val="tx1"/>
          </a:solidFill>
          <a:latin typeface="+mn-lt"/>
        </a:defRPr>
      </a:lvl6pPr>
      <a:lvl7pPr marL="2892425" indent="-193675" algn="l" rtl="0" fontAlgn="base">
        <a:spcBef>
          <a:spcPct val="20000"/>
        </a:spcBef>
        <a:spcAft>
          <a:spcPct val="0"/>
        </a:spcAft>
        <a:buChar char="»"/>
        <a:defRPr sz="1600">
          <a:solidFill>
            <a:schemeClr val="tx1"/>
          </a:solidFill>
          <a:latin typeface="+mn-lt"/>
        </a:defRPr>
      </a:lvl7pPr>
      <a:lvl8pPr marL="3349625" indent="-193675" algn="l" rtl="0" fontAlgn="base">
        <a:spcBef>
          <a:spcPct val="20000"/>
        </a:spcBef>
        <a:spcAft>
          <a:spcPct val="0"/>
        </a:spcAft>
        <a:buChar char="»"/>
        <a:defRPr sz="1600">
          <a:solidFill>
            <a:schemeClr val="tx1"/>
          </a:solidFill>
          <a:latin typeface="+mn-lt"/>
        </a:defRPr>
      </a:lvl8pPr>
      <a:lvl9pPr marL="3806825" indent="-193675"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549275"/>
            <a:ext cx="8075613" cy="112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47700" y="1657350"/>
            <a:ext cx="8075613" cy="373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Main bullet style</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7"/>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9750" y="5734050"/>
            <a:ext cx="1643063"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715909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65125" indent="-365125"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835025" indent="-290513" algn="l" rtl="0" eaLnBrk="0" fontAlgn="base" hangingPunct="0">
        <a:spcBef>
          <a:spcPct val="20000"/>
        </a:spcBef>
        <a:spcAft>
          <a:spcPct val="0"/>
        </a:spcAft>
        <a:buChar char="–"/>
        <a:defRPr sz="2000">
          <a:solidFill>
            <a:schemeClr val="tx1"/>
          </a:solidFill>
          <a:latin typeface="+mn-lt"/>
        </a:defRPr>
      </a:lvl2pPr>
      <a:lvl3pPr marL="1196975" indent="-182563" algn="l" rtl="0" eaLnBrk="0" fontAlgn="base" hangingPunct="0">
        <a:spcBef>
          <a:spcPct val="20000"/>
        </a:spcBef>
        <a:spcAft>
          <a:spcPct val="0"/>
        </a:spcAft>
        <a:buChar char="•"/>
        <a:defRPr sz="2000">
          <a:solidFill>
            <a:schemeClr val="tx1"/>
          </a:solidFill>
          <a:latin typeface="+mn-lt"/>
        </a:defRPr>
      </a:lvl3pPr>
      <a:lvl4pPr marL="1604963" indent="-228600" algn="l" rtl="0" eaLnBrk="0" fontAlgn="base" hangingPunct="0">
        <a:spcBef>
          <a:spcPct val="20000"/>
        </a:spcBef>
        <a:spcAft>
          <a:spcPct val="0"/>
        </a:spcAft>
        <a:buChar char="–"/>
        <a:defRPr sz="1600">
          <a:solidFill>
            <a:schemeClr val="tx1"/>
          </a:solidFill>
          <a:latin typeface="+mn-lt"/>
        </a:defRPr>
      </a:lvl4pPr>
      <a:lvl5pPr marL="1978025" indent="-193675" algn="l" rtl="0" eaLnBrk="0" fontAlgn="base" hangingPunct="0">
        <a:spcBef>
          <a:spcPct val="20000"/>
        </a:spcBef>
        <a:spcAft>
          <a:spcPct val="0"/>
        </a:spcAft>
        <a:buChar char="»"/>
        <a:defRPr sz="1600">
          <a:solidFill>
            <a:schemeClr val="tx1"/>
          </a:solidFill>
          <a:latin typeface="+mn-lt"/>
        </a:defRPr>
      </a:lvl5pPr>
      <a:lvl6pPr marL="2435225" indent="-193675" algn="l" rtl="0" fontAlgn="base">
        <a:spcBef>
          <a:spcPct val="20000"/>
        </a:spcBef>
        <a:spcAft>
          <a:spcPct val="0"/>
        </a:spcAft>
        <a:buChar char="»"/>
        <a:defRPr sz="1600">
          <a:solidFill>
            <a:schemeClr val="tx1"/>
          </a:solidFill>
          <a:latin typeface="+mn-lt"/>
        </a:defRPr>
      </a:lvl6pPr>
      <a:lvl7pPr marL="2892425" indent="-193675" algn="l" rtl="0" fontAlgn="base">
        <a:spcBef>
          <a:spcPct val="20000"/>
        </a:spcBef>
        <a:spcAft>
          <a:spcPct val="0"/>
        </a:spcAft>
        <a:buChar char="»"/>
        <a:defRPr sz="1600">
          <a:solidFill>
            <a:schemeClr val="tx1"/>
          </a:solidFill>
          <a:latin typeface="+mn-lt"/>
        </a:defRPr>
      </a:lvl7pPr>
      <a:lvl8pPr marL="3349625" indent="-193675" algn="l" rtl="0" fontAlgn="base">
        <a:spcBef>
          <a:spcPct val="20000"/>
        </a:spcBef>
        <a:spcAft>
          <a:spcPct val="0"/>
        </a:spcAft>
        <a:buChar char="»"/>
        <a:defRPr sz="1600">
          <a:solidFill>
            <a:schemeClr val="tx1"/>
          </a:solidFill>
          <a:latin typeface="+mn-lt"/>
        </a:defRPr>
      </a:lvl8pPr>
      <a:lvl9pPr marL="3806825" indent="-193675"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oc.co.uk/teaching-and-learning/study-programmes-central/qualifications/and-levels" TargetMode="External"/><Relationship Id="rId2" Type="http://schemas.openxmlformats.org/officeDocument/2006/relationships/notesSlide" Target="../notesSlides/notesSlide10.xml"/><Relationship Id="rId1" Type="http://schemas.openxmlformats.org/officeDocument/2006/relationships/slideLayout" Target="../slideLayouts/slideLayout24.xml"/><Relationship Id="rId5" Type="http://schemas.openxmlformats.org/officeDocument/2006/relationships/hyperlink" Target="https://www.gov.uk/government/publications/new-gcses-as-and-a-levels-accredited-to-be-taught-from-2015" TargetMode="External"/><Relationship Id="rId4" Type="http://schemas.openxmlformats.org/officeDocument/2006/relationships/hyperlink" Target="https://www.gov.uk/government/policies/reforming-qualifications-and-the-curriculum-to-better-prepare-pupils-for-life-after-school/supporting-pages/a-and-as-level-refor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timeline-of-changes-to-gcses-as-and-a-levels" TargetMode="External"/><Relationship Id="rId2" Type="http://schemas.openxmlformats.org/officeDocument/2006/relationships/notesSlide" Target="../notesSlides/notesSlide9.xml"/><Relationship Id="rId1" Type="http://schemas.openxmlformats.org/officeDocument/2006/relationships/slideLayout" Target="../slideLayouts/slideLayout24.xml"/><Relationship Id="rId5" Type="http://schemas.openxmlformats.org/officeDocument/2006/relationships/hyperlink" Target="https://www.gov.uk/government/policies/reforming-qualifications-and-the-curriculum-to-better-prepare-pupils-for-life-after-school/supporting-pages/gcse-reform" TargetMode="External"/><Relationship Id="rId4" Type="http://schemas.openxmlformats.org/officeDocument/2006/relationships/hyperlink" Target="https://www.gov.uk/government/publications/grade-descriptors-for-gcses-graded-9-to-1"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5" name="Text Box 19"/>
          <p:cNvSpPr txBox="1">
            <a:spLocks noChangeArrowheads="1"/>
          </p:cNvSpPr>
          <p:nvPr/>
        </p:nvSpPr>
        <p:spPr bwMode="auto">
          <a:xfrm>
            <a:off x="827088" y="1196752"/>
            <a:ext cx="7705352" cy="2123658"/>
          </a:xfrm>
          <a:prstGeom prst="rect">
            <a:avLst/>
          </a:prstGeom>
          <a:noFill/>
          <a:ln w="9525">
            <a:noFill/>
            <a:miter lim="800000"/>
            <a:headEnd/>
            <a:tailEnd/>
          </a:ln>
        </p:spPr>
        <p:txBody>
          <a:bodyPr wrap="square">
            <a:spAutoFit/>
          </a:bodyPr>
          <a:lstStyle/>
          <a:p>
            <a:pPr>
              <a:spcBef>
                <a:spcPct val="50000"/>
              </a:spcBef>
            </a:pPr>
            <a:r>
              <a:rPr lang="en-GB" sz="4400" b="1" dirty="0" smtClean="0">
                <a:solidFill>
                  <a:srgbClr val="104F75"/>
                </a:solidFill>
              </a:rPr>
              <a:t>GCSEs </a:t>
            </a:r>
            <a:r>
              <a:rPr lang="en-GB" sz="4400" b="1" dirty="0">
                <a:solidFill>
                  <a:srgbClr val="104F75"/>
                </a:solidFill>
              </a:rPr>
              <a:t>and </a:t>
            </a:r>
            <a:r>
              <a:rPr lang="en-GB" sz="4400" b="1" dirty="0" smtClean="0">
                <a:solidFill>
                  <a:srgbClr val="104F75"/>
                </a:solidFill>
              </a:rPr>
              <a:t>A-levels:</a:t>
            </a:r>
            <a:br>
              <a:rPr lang="en-GB" sz="4400" b="1" dirty="0" smtClean="0">
                <a:solidFill>
                  <a:srgbClr val="104F75"/>
                </a:solidFill>
              </a:rPr>
            </a:br>
            <a:r>
              <a:rPr lang="en-GB" sz="4400" b="1" dirty="0" smtClean="0">
                <a:solidFill>
                  <a:srgbClr val="104F75"/>
                </a:solidFill>
              </a:rPr>
              <a:t>how they are changing</a:t>
            </a:r>
            <a:br>
              <a:rPr lang="en-GB" sz="4400" b="1" dirty="0" smtClean="0">
                <a:solidFill>
                  <a:srgbClr val="104F75"/>
                </a:solidFill>
              </a:rPr>
            </a:br>
            <a:r>
              <a:rPr lang="en-GB" sz="4400" b="1" dirty="0" smtClean="0">
                <a:solidFill>
                  <a:srgbClr val="104F75"/>
                </a:solidFill>
              </a:rPr>
              <a:t>from September 2015 </a:t>
            </a:r>
            <a:endParaRPr lang="en-GB" sz="4400" b="1" dirty="0">
              <a:solidFill>
                <a:srgbClr val="104F75"/>
              </a:solidFill>
            </a:endParaRPr>
          </a:p>
        </p:txBody>
      </p:sp>
      <p:sp>
        <p:nvSpPr>
          <p:cNvPr id="52226" name="TextBox 1"/>
          <p:cNvSpPr txBox="1">
            <a:spLocks noChangeArrowheads="1"/>
          </p:cNvSpPr>
          <p:nvPr/>
        </p:nvSpPr>
        <p:spPr bwMode="auto">
          <a:xfrm>
            <a:off x="827087" y="3887470"/>
            <a:ext cx="5817618" cy="523220"/>
          </a:xfrm>
          <a:prstGeom prst="rect">
            <a:avLst/>
          </a:prstGeom>
          <a:noFill/>
          <a:ln w="9525">
            <a:noFill/>
            <a:miter lim="800000"/>
            <a:headEnd/>
            <a:tailEnd/>
          </a:ln>
        </p:spPr>
        <p:txBody>
          <a:bodyPr wrap="none">
            <a:spAutoFit/>
          </a:bodyPr>
          <a:lstStyle/>
          <a:p>
            <a:r>
              <a:rPr lang="en-GB" sz="2800" b="1" dirty="0" smtClean="0"/>
              <a:t>Essential information for parents</a:t>
            </a:r>
            <a:endParaRPr lang="en-GB" sz="28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549275"/>
            <a:ext cx="8075613" cy="575469"/>
          </a:xfrm>
        </p:spPr>
        <p:txBody>
          <a:bodyPr/>
          <a:lstStyle/>
          <a:p>
            <a:r>
              <a:rPr lang="en-GB" dirty="0" smtClean="0">
                <a:solidFill>
                  <a:prstClr val="black"/>
                </a:solidFill>
              </a:rPr>
              <a:t>Web links </a:t>
            </a:r>
            <a:r>
              <a:rPr lang="en-GB" dirty="0">
                <a:solidFill>
                  <a:prstClr val="black"/>
                </a:solidFill>
              </a:rPr>
              <a:t>for more information</a:t>
            </a:r>
            <a:endParaRPr lang="en-GB" dirty="0"/>
          </a:p>
        </p:txBody>
      </p:sp>
      <p:sp>
        <p:nvSpPr>
          <p:cNvPr id="3" name="Content Placeholder 2"/>
          <p:cNvSpPr>
            <a:spLocks noGrp="1"/>
          </p:cNvSpPr>
          <p:nvPr>
            <p:ph idx="1"/>
          </p:nvPr>
        </p:nvSpPr>
        <p:spPr>
          <a:xfrm>
            <a:off x="683568" y="1268760"/>
            <a:ext cx="8075613" cy="3732213"/>
          </a:xfrm>
        </p:spPr>
        <p:txBody>
          <a:bodyPr/>
          <a:lstStyle/>
          <a:p>
            <a:r>
              <a:rPr lang="en-GB" dirty="0" smtClean="0">
                <a:ea typeface="Times New Roman"/>
              </a:rPr>
              <a:t>The </a:t>
            </a:r>
            <a:r>
              <a:rPr lang="en-GB" dirty="0">
                <a:ea typeface="Times New Roman"/>
              </a:rPr>
              <a:t>Association of Colleges guidance document on the new </a:t>
            </a:r>
            <a:r>
              <a:rPr lang="en-GB" dirty="0" smtClean="0">
                <a:ea typeface="Times New Roman"/>
              </a:rPr>
              <a:t/>
            </a:r>
            <a:br>
              <a:rPr lang="en-GB" dirty="0" smtClean="0">
                <a:ea typeface="Times New Roman"/>
              </a:rPr>
            </a:br>
            <a:r>
              <a:rPr lang="en-GB" dirty="0" smtClean="0">
                <a:ea typeface="Times New Roman"/>
              </a:rPr>
              <a:t>A </a:t>
            </a:r>
            <a:r>
              <a:rPr lang="en-GB" dirty="0">
                <a:ea typeface="Times New Roman"/>
              </a:rPr>
              <a:t>levels and AS </a:t>
            </a:r>
            <a:r>
              <a:rPr lang="en-GB" dirty="0" smtClean="0">
                <a:ea typeface="Times New Roman"/>
              </a:rPr>
              <a:t>qualifications:</a:t>
            </a:r>
            <a:br>
              <a:rPr lang="en-GB" dirty="0" smtClean="0">
                <a:ea typeface="Times New Roman"/>
              </a:rPr>
            </a:br>
            <a:r>
              <a:rPr lang="en-GB" u="sng" dirty="0" smtClean="0">
                <a:solidFill>
                  <a:srgbClr val="6666FF"/>
                </a:solidFill>
                <a:ea typeface="Times New Roman"/>
                <a:cs typeface="Arial"/>
                <a:hlinkClick r:id="rId3"/>
              </a:rPr>
              <a:t>https</a:t>
            </a:r>
            <a:r>
              <a:rPr lang="en-GB" u="sng" dirty="0">
                <a:solidFill>
                  <a:srgbClr val="6666FF"/>
                </a:solidFill>
                <a:ea typeface="Times New Roman"/>
                <a:cs typeface="Arial"/>
                <a:hlinkClick r:id="rId3"/>
              </a:rPr>
              <a:t>://</a:t>
            </a:r>
            <a:r>
              <a:rPr lang="en-GB" u="sng" dirty="0" smtClean="0">
                <a:solidFill>
                  <a:srgbClr val="6666FF"/>
                </a:solidFill>
                <a:ea typeface="Times New Roman"/>
                <a:cs typeface="Arial"/>
                <a:hlinkClick r:id="rId3"/>
              </a:rPr>
              <a:t>www.aoc.co.uk/teaching-and-learning/study-programmes-central/qualifications/and-levels</a:t>
            </a:r>
            <a:r>
              <a:rPr lang="en-GB" u="sng" dirty="0" smtClean="0">
                <a:solidFill>
                  <a:srgbClr val="6666FF"/>
                </a:solidFill>
                <a:ea typeface="Times New Roman"/>
                <a:cs typeface="Arial"/>
              </a:rPr>
              <a:t/>
            </a:r>
            <a:br>
              <a:rPr lang="en-GB" u="sng" dirty="0" smtClean="0">
                <a:solidFill>
                  <a:srgbClr val="6666FF"/>
                </a:solidFill>
                <a:ea typeface="Times New Roman"/>
                <a:cs typeface="Arial"/>
              </a:rPr>
            </a:br>
            <a:endParaRPr lang="en-GB" u="sng" dirty="0" smtClean="0">
              <a:solidFill>
                <a:srgbClr val="6666FF"/>
              </a:solidFill>
              <a:ea typeface="Times New Roman"/>
              <a:cs typeface="Arial"/>
            </a:endParaRPr>
          </a:p>
          <a:p>
            <a:r>
              <a:rPr lang="en-GB" dirty="0">
                <a:ea typeface="Times New Roman"/>
                <a:cs typeface="Times New Roman"/>
              </a:rPr>
              <a:t>Detail on reformed A </a:t>
            </a:r>
            <a:r>
              <a:rPr lang="en-GB" dirty="0" smtClean="0">
                <a:ea typeface="Times New Roman"/>
                <a:cs typeface="Times New Roman"/>
              </a:rPr>
              <a:t>level subject content: </a:t>
            </a:r>
            <a:r>
              <a:rPr lang="en-GB" u="sng" dirty="0">
                <a:solidFill>
                  <a:srgbClr val="0000FF"/>
                </a:solidFill>
                <a:ea typeface="Times New Roman"/>
                <a:cs typeface="Times New Roman"/>
                <a:hlinkClick r:id="rId4"/>
              </a:rPr>
              <a:t>https://</a:t>
            </a:r>
            <a:r>
              <a:rPr lang="en-GB" u="sng" dirty="0" smtClean="0">
                <a:solidFill>
                  <a:srgbClr val="0000FF"/>
                </a:solidFill>
                <a:ea typeface="Times New Roman"/>
                <a:cs typeface="Times New Roman"/>
                <a:hlinkClick r:id="rId4"/>
              </a:rPr>
              <a:t>www.gov.uk/government/policies/reforming-qualifications-and-the-curriculum-to-better-prepare-pupils-for-life-after-school/supporting-pages/a-and-as-level-reform</a:t>
            </a:r>
            <a:r>
              <a:rPr lang="en-GB" u="sng" dirty="0" smtClean="0">
                <a:solidFill>
                  <a:srgbClr val="0000FF"/>
                </a:solidFill>
                <a:ea typeface="Times New Roman"/>
                <a:cs typeface="Times New Roman"/>
              </a:rPr>
              <a:t/>
            </a:r>
            <a:br>
              <a:rPr lang="en-GB" u="sng" dirty="0" smtClean="0">
                <a:solidFill>
                  <a:srgbClr val="0000FF"/>
                </a:solidFill>
                <a:ea typeface="Times New Roman"/>
                <a:cs typeface="Times New Roman"/>
              </a:rPr>
            </a:br>
            <a:endParaRPr lang="en-GB" u="sng" dirty="0" smtClean="0">
              <a:solidFill>
                <a:srgbClr val="0000FF"/>
              </a:solidFill>
              <a:ea typeface="Times New Roman"/>
              <a:cs typeface="Times New Roman"/>
            </a:endParaRPr>
          </a:p>
          <a:p>
            <a:r>
              <a:rPr lang="en-GB" dirty="0">
                <a:ea typeface="Calibri"/>
                <a:cs typeface="Arial"/>
              </a:rPr>
              <a:t>A list of accredited specifications: </a:t>
            </a:r>
            <a:r>
              <a:rPr lang="en-GB" u="sng" dirty="0">
                <a:solidFill>
                  <a:srgbClr val="0000FF"/>
                </a:solidFill>
                <a:ea typeface="Calibri"/>
                <a:cs typeface="Arial"/>
                <a:hlinkClick r:id="rId5"/>
              </a:rPr>
              <a:t>https://www.gov.uk/government/publications/new-gcses-as-and-a-levels-accredited-to-be-taught-from-2015</a:t>
            </a:r>
            <a:endParaRPr lang="en-GB" sz="2400" dirty="0">
              <a:ea typeface="Times New Roman"/>
              <a:cs typeface="Times New Roman"/>
            </a:endParaRPr>
          </a:p>
          <a:p>
            <a:endParaRPr lang="en-GB" dirty="0">
              <a:ea typeface="Times New Roman"/>
              <a:cs typeface="Times New Roman"/>
            </a:endParaRPr>
          </a:p>
          <a:p>
            <a:endParaRPr lang="en-GB" u="sng" dirty="0">
              <a:solidFill>
                <a:srgbClr val="6666FF"/>
              </a:solidFill>
              <a:ea typeface="Times New Roman"/>
              <a:cs typeface="Arial"/>
            </a:endParaRPr>
          </a:p>
          <a:p>
            <a:endParaRPr lang="en-GB" dirty="0"/>
          </a:p>
        </p:txBody>
      </p:sp>
    </p:spTree>
    <p:extLst>
      <p:ext uri="{BB962C8B-B14F-4D97-AF65-F5344CB8AC3E}">
        <p14:creationId xmlns:p14="http://schemas.microsoft.com/office/powerpoint/2010/main" val="220072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549275"/>
            <a:ext cx="8075613" cy="719485"/>
          </a:xfrm>
        </p:spPr>
        <p:txBody>
          <a:bodyPr/>
          <a:lstStyle/>
          <a:p>
            <a:r>
              <a:rPr lang="en-GB" dirty="0" smtClean="0">
                <a:solidFill>
                  <a:schemeClr val="tx2"/>
                </a:solidFill>
              </a:rPr>
              <a:t>Feedback</a:t>
            </a:r>
            <a:endParaRPr lang="en-GB" dirty="0">
              <a:solidFill>
                <a:schemeClr val="tx2"/>
              </a:solidFill>
            </a:endParaRPr>
          </a:p>
        </p:txBody>
      </p:sp>
      <p:sp>
        <p:nvSpPr>
          <p:cNvPr id="3" name="Content Placeholder 2"/>
          <p:cNvSpPr>
            <a:spLocks noGrp="1"/>
          </p:cNvSpPr>
          <p:nvPr>
            <p:ph idx="1"/>
          </p:nvPr>
        </p:nvSpPr>
        <p:spPr/>
        <p:txBody>
          <a:bodyPr/>
          <a:lstStyle/>
          <a:p>
            <a:r>
              <a:rPr lang="en-GB" dirty="0" smtClean="0"/>
              <a:t>DfE are very interested to hear about teachers’ experience of using these slides, and whether they were helpful when explaining the reforms to parents.</a:t>
            </a:r>
          </a:p>
          <a:p>
            <a:endParaRPr lang="en-GB" dirty="0" smtClean="0"/>
          </a:p>
          <a:p>
            <a:r>
              <a:rPr lang="en-GB" dirty="0" smtClean="0"/>
              <a:t>Please send your feedback to Andy Fisher on this email address:</a:t>
            </a:r>
            <a:br>
              <a:rPr lang="en-GB" dirty="0" smtClean="0"/>
            </a:br>
            <a:r>
              <a:rPr lang="en-GB" dirty="0" smtClean="0"/>
              <a:t> </a:t>
            </a:r>
          </a:p>
          <a:p>
            <a:pPr marL="0" indent="0">
              <a:buNone/>
            </a:pPr>
            <a:r>
              <a:rPr lang="en-GB" dirty="0" smtClean="0"/>
              <a:t>	</a:t>
            </a:r>
            <a:r>
              <a:rPr lang="en-GB" dirty="0" smtClean="0">
                <a:solidFill>
                  <a:schemeClr val="tx2"/>
                </a:solidFill>
              </a:rPr>
              <a:t>andrew.fisher@education.gsi.gov.uk</a:t>
            </a:r>
            <a:endParaRPr lang="en-GB" dirty="0">
              <a:solidFill>
                <a:schemeClr val="tx2"/>
              </a:solidFill>
            </a:endParaRPr>
          </a:p>
        </p:txBody>
      </p:sp>
    </p:spTree>
    <p:extLst>
      <p:ext uri="{BB962C8B-B14F-4D97-AF65-F5344CB8AC3E}">
        <p14:creationId xmlns:p14="http://schemas.microsoft.com/office/powerpoint/2010/main" val="3801646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Title 1"/>
          <p:cNvSpPr>
            <a:spLocks noGrp="1"/>
          </p:cNvSpPr>
          <p:nvPr>
            <p:ph type="title"/>
          </p:nvPr>
        </p:nvSpPr>
        <p:spPr>
          <a:xfrm>
            <a:off x="611560" y="260350"/>
            <a:ext cx="7931596" cy="792386"/>
          </a:xfr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eaLnBrk="1" hangingPunct="1">
              <a:spcBef>
                <a:spcPct val="50000"/>
              </a:spcBef>
            </a:pPr>
            <a:r>
              <a:rPr lang="en-GB" kern="1200" dirty="0">
                <a:solidFill>
                  <a:srgbClr val="104F75"/>
                </a:solidFill>
                <a:latin typeface="Arial" charset="0"/>
                <a:ea typeface="+mn-ea"/>
                <a:cs typeface="+mn-cs"/>
              </a:rPr>
              <a:t>A </a:t>
            </a:r>
            <a:r>
              <a:rPr lang="en-GB" kern="1200" dirty="0" smtClean="0">
                <a:solidFill>
                  <a:srgbClr val="104F75"/>
                </a:solidFill>
                <a:latin typeface="Arial" charset="0"/>
                <a:ea typeface="+mn-ea"/>
                <a:cs typeface="+mn-cs"/>
              </a:rPr>
              <a:t>levels</a:t>
            </a:r>
            <a:endParaRPr lang="en-GB" kern="1200" dirty="0">
              <a:solidFill>
                <a:srgbClr val="104F75"/>
              </a:solidFill>
              <a:latin typeface="Arial" charset="0"/>
              <a:ea typeface="+mn-ea"/>
              <a:cs typeface="+mn-cs"/>
            </a:endParaRPr>
          </a:p>
        </p:txBody>
      </p:sp>
      <p:sp>
        <p:nvSpPr>
          <p:cNvPr id="3" name="Content Placeholder 2"/>
          <p:cNvSpPr>
            <a:spLocks noGrp="1"/>
          </p:cNvSpPr>
          <p:nvPr>
            <p:ph idx="1"/>
          </p:nvPr>
        </p:nvSpPr>
        <p:spPr>
          <a:xfrm>
            <a:off x="539552" y="908720"/>
            <a:ext cx="8353425" cy="5040560"/>
          </a:xfrm>
        </p:spPr>
        <p:txBody>
          <a:bodyPr/>
          <a:lstStyle/>
          <a:p>
            <a:pPr marL="0" indent="0">
              <a:buClr>
                <a:srgbClr val="104F75"/>
              </a:buClr>
              <a:buNone/>
            </a:pPr>
            <a:r>
              <a:rPr lang="en-GB" sz="2400" b="0" dirty="0" smtClean="0"/>
              <a:t>Equipping students to progress to success at university and in their careers.</a:t>
            </a:r>
            <a:br>
              <a:rPr lang="en-GB" sz="2400" b="0" dirty="0" smtClean="0"/>
            </a:br>
            <a:endParaRPr lang="en-GB" sz="2400" b="0" dirty="0" smtClean="0"/>
          </a:p>
          <a:p>
            <a:pPr>
              <a:spcAft>
                <a:spcPts val="600"/>
              </a:spcAft>
            </a:pPr>
            <a:r>
              <a:rPr lang="en-GB" sz="2400" b="0" dirty="0" smtClean="0"/>
              <a:t>More involvement from universities in the development of A levels to make sure that students are well prepared for higher education.</a:t>
            </a:r>
            <a:br>
              <a:rPr lang="en-GB" sz="2400" b="0" dirty="0" smtClean="0"/>
            </a:br>
            <a:endParaRPr lang="en-GB" sz="2400" b="0" dirty="0" smtClean="0"/>
          </a:p>
          <a:p>
            <a:pPr>
              <a:spcAft>
                <a:spcPts val="600"/>
              </a:spcAft>
              <a:buClr>
                <a:srgbClr val="104F75"/>
              </a:buClr>
            </a:pPr>
            <a:r>
              <a:rPr lang="en-GB" sz="2400" b="0" dirty="0" smtClean="0"/>
              <a:t>No </a:t>
            </a:r>
            <a:r>
              <a:rPr lang="en-GB" sz="2400" b="0" dirty="0"/>
              <a:t>change to level of demand or grading </a:t>
            </a:r>
            <a:r>
              <a:rPr lang="en-GB" sz="2400" b="0" dirty="0" smtClean="0"/>
              <a:t>structure.</a:t>
            </a:r>
            <a:r>
              <a:rPr lang="en-GB" sz="2400" b="0" dirty="0"/>
              <a:t/>
            </a:r>
            <a:br>
              <a:rPr lang="en-GB" sz="2400" b="0" dirty="0"/>
            </a:br>
            <a:endParaRPr lang="en-GB" sz="2400" b="0" dirty="0" smtClean="0"/>
          </a:p>
          <a:p>
            <a:pPr>
              <a:spcAft>
                <a:spcPts val="600"/>
              </a:spcAft>
              <a:buClr>
                <a:srgbClr val="104F75"/>
              </a:buClr>
            </a:pPr>
            <a:r>
              <a:rPr lang="en-GB" sz="2400" b="0" dirty="0" smtClean="0"/>
              <a:t>The AS </a:t>
            </a:r>
            <a:r>
              <a:rPr lang="en-GB" sz="2400" b="0" dirty="0"/>
              <a:t>will be </a:t>
            </a:r>
            <a:r>
              <a:rPr lang="en-GB" sz="2400" b="0" dirty="0" smtClean="0"/>
              <a:t>separate from </a:t>
            </a:r>
            <a:r>
              <a:rPr lang="en-GB" sz="2400" b="0" dirty="0"/>
              <a:t>the A level, so that </a:t>
            </a:r>
            <a:r>
              <a:rPr lang="en-GB" sz="2400" b="0" dirty="0" smtClean="0"/>
              <a:t>the AS </a:t>
            </a:r>
            <a:r>
              <a:rPr lang="en-GB" sz="2400" b="0" dirty="0"/>
              <a:t>marks do not count towards the </a:t>
            </a:r>
            <a:r>
              <a:rPr lang="en-GB" sz="2400" b="0" dirty="0" smtClean="0"/>
              <a:t>A </a:t>
            </a:r>
            <a:r>
              <a:rPr lang="en-GB" sz="2400" b="0" dirty="0"/>
              <a:t>level </a:t>
            </a:r>
            <a:r>
              <a:rPr lang="en-GB" sz="2400" b="0" dirty="0" smtClean="0"/>
              <a:t>grade. </a:t>
            </a:r>
            <a:br>
              <a:rPr lang="en-GB" sz="2400" b="0" dirty="0" smtClean="0"/>
            </a:br>
            <a:endParaRPr lang="en-GB" sz="2400" b="0" dirty="0" smtClean="0"/>
          </a:p>
          <a:p>
            <a:pPr>
              <a:buClr>
                <a:srgbClr val="104F75"/>
              </a:buClr>
            </a:pPr>
            <a:endParaRPr lang="en-GB" b="0" dirty="0" smtClean="0"/>
          </a:p>
          <a:p>
            <a:pPr marL="0" indent="0">
              <a:buClr>
                <a:srgbClr val="104F75"/>
              </a:buClr>
              <a:buNone/>
            </a:pPr>
            <a:endParaRPr lang="en-GB" b="0" dirty="0" smtClean="0"/>
          </a:p>
        </p:txBody>
      </p:sp>
    </p:spTree>
    <p:extLst>
      <p:ext uri="{BB962C8B-B14F-4D97-AF65-F5344CB8AC3E}">
        <p14:creationId xmlns:p14="http://schemas.microsoft.com/office/powerpoint/2010/main" val="1911905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075613" cy="719485"/>
          </a:xfrm>
          <a:noFill/>
          <a:ln w="9525">
            <a:noFill/>
            <a:miter lim="800000"/>
            <a:headEnd/>
            <a:tailEnd/>
          </a:ln>
        </p:spPr>
        <p:txBody>
          <a:bodyPr vert="horz" wrap="square" lIns="0" tIns="0" rIns="0" bIns="0" numCol="1" anchor="t" anchorCtr="0" compatLnSpc="1">
            <a:prstTxWarp prst="textNoShape">
              <a:avLst/>
            </a:prstTxWarp>
          </a:bodyPr>
          <a:lstStyle/>
          <a:p>
            <a:pPr eaLnBrk="1" hangingPunct="1">
              <a:spcBef>
                <a:spcPct val="50000"/>
              </a:spcBef>
            </a:pPr>
            <a:r>
              <a:rPr lang="en-GB" kern="1200" dirty="0" smtClean="0">
                <a:solidFill>
                  <a:srgbClr val="104F75"/>
                </a:solidFill>
                <a:latin typeface="Arial" charset="0"/>
                <a:ea typeface="+mn-ea"/>
                <a:cs typeface="+mn-cs"/>
              </a:rPr>
              <a:t>AS qualifications</a:t>
            </a:r>
            <a:endParaRPr lang="en-GB" kern="1200" dirty="0">
              <a:solidFill>
                <a:srgbClr val="104F75"/>
              </a:solidFill>
              <a:latin typeface="Arial" charset="0"/>
              <a:ea typeface="+mn-ea"/>
              <a:cs typeface="+mn-cs"/>
            </a:endParaRPr>
          </a:p>
        </p:txBody>
      </p:sp>
      <p:sp>
        <p:nvSpPr>
          <p:cNvPr id="3" name="Content Placeholder 2"/>
          <p:cNvSpPr>
            <a:spLocks noGrp="1"/>
          </p:cNvSpPr>
          <p:nvPr>
            <p:ph idx="1"/>
          </p:nvPr>
        </p:nvSpPr>
        <p:spPr>
          <a:xfrm>
            <a:off x="611560" y="620688"/>
            <a:ext cx="8244780" cy="4464496"/>
          </a:xfrm>
        </p:spPr>
        <p:txBody>
          <a:bodyPr/>
          <a:lstStyle/>
          <a:p>
            <a:pPr>
              <a:buClr>
                <a:srgbClr val="104F75"/>
              </a:buClr>
            </a:pPr>
            <a:endParaRPr lang="en-GB" sz="2400" b="0" dirty="0" smtClean="0"/>
          </a:p>
          <a:p>
            <a:pPr>
              <a:buClr>
                <a:srgbClr val="104F75"/>
              </a:buClr>
            </a:pPr>
            <a:r>
              <a:rPr lang="en-GB" sz="2400" b="0" dirty="0" smtClean="0"/>
              <a:t>Students taking an AS can be taught in the same lessons as students who are working </a:t>
            </a:r>
            <a:r>
              <a:rPr lang="en-GB" sz="2400" b="0" dirty="0"/>
              <a:t>towards the A level in the </a:t>
            </a:r>
            <a:r>
              <a:rPr lang="en-GB" sz="2400" b="0" dirty="0" smtClean="0"/>
              <a:t>same subject but </a:t>
            </a:r>
            <a:r>
              <a:rPr lang="en-GB" sz="2400" b="0" dirty="0"/>
              <a:t>not doing the </a:t>
            </a:r>
            <a:r>
              <a:rPr lang="en-GB" sz="2400" b="0" dirty="0" smtClean="0"/>
              <a:t>AS.</a:t>
            </a:r>
            <a:br>
              <a:rPr lang="en-GB" sz="2400" b="0" dirty="0" smtClean="0"/>
            </a:br>
            <a:endParaRPr lang="en-GB" sz="2400" b="0" dirty="0" smtClean="0"/>
          </a:p>
          <a:p>
            <a:r>
              <a:rPr lang="en-GB" sz="2400" b="0" dirty="0" smtClean="0"/>
              <a:t>Students </a:t>
            </a:r>
            <a:r>
              <a:rPr lang="en-GB" sz="2400" b="0" dirty="0"/>
              <a:t>can take an AS in </a:t>
            </a:r>
            <a:r>
              <a:rPr lang="en-GB" sz="2400" b="0" dirty="0" smtClean="0"/>
              <a:t>an extra subject </a:t>
            </a:r>
            <a:r>
              <a:rPr lang="en-GB" sz="2400" b="0" dirty="0"/>
              <a:t>for </a:t>
            </a:r>
            <a:r>
              <a:rPr lang="en-GB" sz="2400" b="0" dirty="0" smtClean="0"/>
              <a:t>breadth, </a:t>
            </a:r>
            <a:r>
              <a:rPr lang="en-GB" sz="2400" b="0" dirty="0"/>
              <a:t>alongside </a:t>
            </a:r>
            <a:r>
              <a:rPr lang="en-GB" sz="2400" b="0" dirty="0" smtClean="0"/>
              <a:t>A </a:t>
            </a:r>
            <a:r>
              <a:rPr lang="en-GB" sz="2400" b="0" dirty="0"/>
              <a:t>levels in </a:t>
            </a:r>
            <a:r>
              <a:rPr lang="en-GB" sz="2400" b="0" dirty="0" smtClean="0"/>
              <a:t>their main </a:t>
            </a:r>
            <a:r>
              <a:rPr lang="en-GB" sz="2400" b="0" dirty="0"/>
              <a:t>subject choices. </a:t>
            </a:r>
            <a:r>
              <a:rPr lang="en-GB" sz="2400" b="0" dirty="0" smtClean="0"/>
              <a:t/>
            </a:r>
            <a:br>
              <a:rPr lang="en-GB" sz="2400" b="0" dirty="0" smtClean="0"/>
            </a:br>
            <a:endParaRPr lang="en-GB" sz="2400" b="0" dirty="0" smtClean="0"/>
          </a:p>
          <a:p>
            <a:r>
              <a:rPr lang="en-GB" sz="2400" b="0" dirty="0"/>
              <a:t>Students can still </a:t>
            </a:r>
            <a:r>
              <a:rPr lang="en-GB" sz="2400" b="0" dirty="0" smtClean="0"/>
              <a:t>complete the AS and use their results to help decide </a:t>
            </a:r>
            <a:r>
              <a:rPr lang="en-GB" sz="2400" b="0" dirty="0"/>
              <a:t>which subjects to continue to A </a:t>
            </a:r>
            <a:r>
              <a:rPr lang="en-GB" sz="2400" b="0" dirty="0" smtClean="0"/>
              <a:t>level.</a:t>
            </a:r>
            <a:br>
              <a:rPr lang="en-GB" sz="2400" b="0" dirty="0" smtClean="0"/>
            </a:br>
            <a:endParaRPr lang="en-GB" sz="2400" b="0" dirty="0" smtClean="0"/>
          </a:p>
          <a:p>
            <a:r>
              <a:rPr lang="en-GB" sz="2400" b="0" dirty="0" smtClean="0"/>
              <a:t>Universities publish their own admissions statements.</a:t>
            </a:r>
            <a:endParaRPr lang="en-GB" sz="2400" b="0" dirty="0"/>
          </a:p>
          <a:p>
            <a:endParaRPr lang="en-GB" sz="2400" b="0" dirty="0" smtClean="0"/>
          </a:p>
        </p:txBody>
      </p:sp>
    </p:spTree>
    <p:extLst>
      <p:ext uri="{BB962C8B-B14F-4D97-AF65-F5344CB8AC3E}">
        <p14:creationId xmlns:p14="http://schemas.microsoft.com/office/powerpoint/2010/main" val="133956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859589" cy="503461"/>
          </a:xfr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eaLnBrk="1" hangingPunct="1">
              <a:spcBef>
                <a:spcPct val="50000"/>
              </a:spcBef>
            </a:pPr>
            <a:r>
              <a:rPr lang="en-GB" sz="2800" kern="1200" dirty="0" smtClean="0">
                <a:solidFill>
                  <a:srgbClr val="104F75"/>
                </a:solidFill>
                <a:latin typeface="Arial" charset="0"/>
                <a:ea typeface="+mn-ea"/>
                <a:cs typeface="+mn-cs"/>
              </a:rPr>
              <a:t>A level reform timetable</a:t>
            </a:r>
            <a:endParaRPr lang="en-GB" sz="2800" kern="1200" dirty="0">
              <a:solidFill>
                <a:srgbClr val="104F75"/>
              </a:solidFill>
              <a:latin typeface="Arial" charset="0"/>
              <a:ea typeface="+mn-ea"/>
              <a:cs typeface="+mn-cs"/>
            </a:endParaRPr>
          </a:p>
        </p:txBody>
      </p:sp>
      <p:sp>
        <p:nvSpPr>
          <p:cNvPr id="3" name="Content Placeholder 2"/>
          <p:cNvSpPr>
            <a:spLocks noGrp="1"/>
          </p:cNvSpPr>
          <p:nvPr>
            <p:ph idx="1"/>
          </p:nvPr>
        </p:nvSpPr>
        <p:spPr>
          <a:xfrm>
            <a:off x="539552" y="1124744"/>
            <a:ext cx="8352928" cy="5328592"/>
          </a:xfrm>
        </p:spPr>
        <p:txBody>
          <a:bodyPr/>
          <a:lstStyle/>
          <a:p>
            <a:pPr marL="0" indent="0">
              <a:buNone/>
            </a:pPr>
            <a:r>
              <a:rPr lang="en-GB" dirty="0" smtClean="0"/>
              <a:t>September 2015 </a:t>
            </a:r>
            <a:r>
              <a:rPr lang="en-GB" b="0" dirty="0" smtClean="0"/>
              <a:t>(first exams 2017)</a:t>
            </a:r>
            <a:endParaRPr lang="en-GB" b="0" dirty="0"/>
          </a:p>
          <a:p>
            <a:pPr marL="365125" lvl="1" indent="-365125">
              <a:buFont typeface="Wingdings" pitchFamily="2" charset="2"/>
              <a:buChar char="§"/>
            </a:pPr>
            <a:r>
              <a:rPr lang="en-GB" dirty="0" smtClean="0"/>
              <a:t>English </a:t>
            </a:r>
            <a:r>
              <a:rPr lang="en-GB" dirty="0"/>
              <a:t>language, English literature, English language and literature, history, biology, chemistry, physics, psychology, art and design, economics, sociology, business, computer </a:t>
            </a:r>
            <a:r>
              <a:rPr lang="en-GB" dirty="0" smtClean="0"/>
              <a:t>science.</a:t>
            </a:r>
          </a:p>
          <a:p>
            <a:pPr marL="0" lvl="1" indent="0">
              <a:buNone/>
            </a:pPr>
            <a:endParaRPr lang="en-GB" b="1" dirty="0" smtClean="0"/>
          </a:p>
          <a:p>
            <a:pPr marL="0" lvl="1" indent="0">
              <a:buNone/>
            </a:pPr>
            <a:r>
              <a:rPr lang="en-GB" b="1" dirty="0" smtClean="0"/>
              <a:t>September 2016 </a:t>
            </a:r>
            <a:r>
              <a:rPr lang="en-GB" dirty="0"/>
              <a:t>(first exams </a:t>
            </a:r>
            <a:r>
              <a:rPr lang="en-GB" dirty="0" smtClean="0"/>
              <a:t>2018)</a:t>
            </a:r>
            <a:endParaRPr lang="en-GB" b="1" dirty="0"/>
          </a:p>
          <a:p>
            <a:pPr marL="365125" lvl="1" indent="-365125">
              <a:buFont typeface="Wingdings" pitchFamily="2" charset="2"/>
              <a:buChar char="§"/>
            </a:pPr>
            <a:r>
              <a:rPr lang="en-GB" dirty="0"/>
              <a:t>M</a:t>
            </a:r>
            <a:r>
              <a:rPr lang="en-GB" dirty="0" smtClean="0"/>
              <a:t>odern foreign languages (French, German and Spanish), ancient </a:t>
            </a:r>
            <a:r>
              <a:rPr lang="en-GB" dirty="0"/>
              <a:t>languages, </a:t>
            </a:r>
            <a:r>
              <a:rPr lang="en-GB" dirty="0" smtClean="0"/>
              <a:t>geography, dance</a:t>
            </a:r>
            <a:r>
              <a:rPr lang="en-GB" dirty="0"/>
              <a:t>, </a:t>
            </a:r>
            <a:r>
              <a:rPr lang="en-GB" dirty="0" smtClean="0"/>
              <a:t>drama</a:t>
            </a:r>
            <a:r>
              <a:rPr lang="en-GB" dirty="0"/>
              <a:t>, music, physical education and religious studies</a:t>
            </a:r>
            <a:r>
              <a:rPr lang="en-GB" dirty="0" smtClean="0"/>
              <a:t>.</a:t>
            </a:r>
          </a:p>
          <a:p>
            <a:pPr marL="0" lvl="1" indent="0">
              <a:buNone/>
            </a:pPr>
            <a:endParaRPr lang="en-GB" b="1" dirty="0" smtClean="0"/>
          </a:p>
          <a:p>
            <a:pPr marL="0" lvl="1" indent="0">
              <a:buNone/>
            </a:pPr>
            <a:r>
              <a:rPr lang="en-GB" b="1" dirty="0" smtClean="0"/>
              <a:t>September 2017 </a:t>
            </a:r>
            <a:r>
              <a:rPr lang="en-GB" dirty="0"/>
              <a:t>(first exams </a:t>
            </a:r>
            <a:r>
              <a:rPr lang="en-GB" dirty="0" smtClean="0"/>
              <a:t>2019)</a:t>
            </a:r>
            <a:endParaRPr lang="en-GB" b="1" dirty="0" smtClean="0"/>
          </a:p>
          <a:p>
            <a:pPr marL="365125" lvl="1" indent="-365125">
              <a:buFont typeface="Wingdings" pitchFamily="2" charset="2"/>
              <a:buChar char="§"/>
            </a:pPr>
            <a:r>
              <a:rPr lang="en-GB" dirty="0" smtClean="0"/>
              <a:t>Mathematics, further mathematics, design and technology, and other remaining A level subjects.</a:t>
            </a:r>
            <a:endParaRPr lang="en-GB" dirty="0"/>
          </a:p>
          <a:p>
            <a:pPr marL="0" lvl="1" indent="0">
              <a:buNone/>
            </a:pPr>
            <a:endParaRPr lang="en-GB" dirty="0" smtClean="0"/>
          </a:p>
          <a:p>
            <a:pPr marL="365125" lvl="1" indent="-365125">
              <a:buFont typeface="Wingdings" pitchFamily="2" charset="2"/>
              <a:buChar char="§"/>
            </a:pPr>
            <a:endParaRPr lang="en-GB" dirty="0" smtClean="0"/>
          </a:p>
          <a:p>
            <a:pPr marL="365125" lvl="1" indent="-365125">
              <a:buFont typeface="Wingdings" pitchFamily="2" charset="2"/>
              <a:buChar char="§"/>
            </a:pPr>
            <a:endParaRPr lang="en-GB" dirty="0"/>
          </a:p>
          <a:p>
            <a:pPr marL="365125" lvl="1" indent="-365125">
              <a:buFont typeface="Wingdings" pitchFamily="2" charset="2"/>
              <a:buChar char="§"/>
            </a:pPr>
            <a:endParaRPr lang="en-GB" dirty="0"/>
          </a:p>
          <a:p>
            <a:endParaRPr lang="en-GB" dirty="0"/>
          </a:p>
        </p:txBody>
      </p:sp>
    </p:spTree>
    <p:extLst>
      <p:ext uri="{BB962C8B-B14F-4D97-AF65-F5344CB8AC3E}">
        <p14:creationId xmlns:p14="http://schemas.microsoft.com/office/powerpoint/2010/main" val="208578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12849" y="333027"/>
            <a:ext cx="7775575" cy="647701"/>
          </a:xfrm>
        </p:spPr>
        <p:txBody>
          <a:bodyPr/>
          <a:lstStyle/>
          <a:p>
            <a:pPr eaLnBrk="1" hangingPunct="1">
              <a:spcBef>
                <a:spcPct val="50000"/>
              </a:spcBef>
            </a:pPr>
            <a:r>
              <a:rPr lang="en-GB" kern="1200" dirty="0">
                <a:solidFill>
                  <a:srgbClr val="104F75"/>
                </a:solidFill>
                <a:latin typeface="Arial" charset="0"/>
                <a:ea typeface="+mn-ea"/>
                <a:cs typeface="+mn-cs"/>
              </a:rPr>
              <a:t>2015 A levels – key features</a:t>
            </a:r>
          </a:p>
        </p:txBody>
      </p:sp>
      <p:sp>
        <p:nvSpPr>
          <p:cNvPr id="11" name="Content Placeholder 10"/>
          <p:cNvSpPr>
            <a:spLocks noGrp="1"/>
          </p:cNvSpPr>
          <p:nvPr>
            <p:ph idx="1"/>
          </p:nvPr>
        </p:nvSpPr>
        <p:spPr>
          <a:xfrm>
            <a:off x="683568" y="1197323"/>
            <a:ext cx="7992888" cy="4319909"/>
          </a:xfrm>
        </p:spPr>
        <p:txBody>
          <a:bodyPr/>
          <a:lstStyle/>
          <a:p>
            <a:pPr marL="365125" indent="-365125" eaLnBrk="0" fontAlgn="base" hangingPunct="0">
              <a:spcBef>
                <a:spcPts val="1200"/>
              </a:spcBef>
              <a:spcAft>
                <a:spcPts val="600"/>
              </a:spcAft>
              <a:buClr>
                <a:srgbClr val="104F75"/>
              </a:buClr>
            </a:pPr>
            <a:r>
              <a:rPr lang="en-GB" dirty="0" smtClean="0"/>
              <a:t>Mathematical </a:t>
            </a:r>
            <a:r>
              <a:rPr lang="en-GB" dirty="0"/>
              <a:t>and quantitative content </a:t>
            </a:r>
            <a:r>
              <a:rPr lang="en-GB" dirty="0" smtClean="0"/>
              <a:t>– </a:t>
            </a:r>
            <a:r>
              <a:rPr lang="en-GB" b="0" dirty="0" smtClean="0"/>
              <a:t>strengthened</a:t>
            </a:r>
            <a:r>
              <a:rPr lang="en-GB" dirty="0" smtClean="0"/>
              <a:t> </a:t>
            </a:r>
            <a:r>
              <a:rPr lang="en-GB" b="0" dirty="0" smtClean="0"/>
              <a:t>in relevant subjects : science</a:t>
            </a:r>
            <a:r>
              <a:rPr lang="en-GB" b="0" dirty="0"/>
              <a:t>, computing, </a:t>
            </a:r>
            <a:r>
              <a:rPr lang="en-GB" b="0" dirty="0" smtClean="0"/>
              <a:t>economics and business.</a:t>
            </a:r>
            <a:br>
              <a:rPr lang="en-GB" b="0" dirty="0" smtClean="0"/>
            </a:br>
            <a:endParaRPr lang="en-GB" b="0" dirty="0" smtClean="0"/>
          </a:p>
          <a:p>
            <a:pPr>
              <a:spcBef>
                <a:spcPts val="0"/>
              </a:spcBef>
              <a:spcAft>
                <a:spcPts val="600"/>
              </a:spcAft>
              <a:buClr>
                <a:srgbClr val="104F75"/>
              </a:buClr>
            </a:pPr>
            <a:r>
              <a:rPr lang="en-GB" dirty="0" smtClean="0"/>
              <a:t>Science - </a:t>
            </a:r>
            <a:r>
              <a:rPr lang="en-GB" b="0" dirty="0" smtClean="0"/>
              <a:t>increased </a:t>
            </a:r>
            <a:r>
              <a:rPr lang="en-GB" b="0" dirty="0"/>
              <a:t>emphasis on practical skills </a:t>
            </a:r>
            <a:r>
              <a:rPr lang="en-GB" b="0" dirty="0" smtClean="0"/>
              <a:t>and experiences, including the use of key techniques and apparatus.</a:t>
            </a:r>
            <a:br>
              <a:rPr lang="en-GB" b="0" dirty="0" smtClean="0"/>
            </a:br>
            <a:endParaRPr lang="en-GB" b="0" dirty="0" smtClean="0"/>
          </a:p>
          <a:p>
            <a:pPr>
              <a:spcBef>
                <a:spcPts val="0"/>
              </a:spcBef>
              <a:spcAft>
                <a:spcPts val="600"/>
              </a:spcAft>
              <a:buClr>
                <a:srgbClr val="104F75"/>
              </a:buClr>
            </a:pPr>
            <a:r>
              <a:rPr lang="en-GB" dirty="0" smtClean="0"/>
              <a:t>English literature -  </a:t>
            </a:r>
            <a:r>
              <a:rPr lang="en-GB" b="0" dirty="0"/>
              <a:t>a</a:t>
            </a:r>
            <a:r>
              <a:rPr lang="en-GB" b="0" dirty="0" smtClean="0"/>
              <a:t>n </a:t>
            </a:r>
            <a:r>
              <a:rPr lang="en-GB" b="0" dirty="0"/>
              <a:t>‘unseen text’ </a:t>
            </a:r>
            <a:r>
              <a:rPr lang="en-GB" b="0" dirty="0" smtClean="0"/>
              <a:t>in the exam, and more in-depth study of a fewer number of </a:t>
            </a:r>
            <a:r>
              <a:rPr lang="en-GB" b="0" smtClean="0"/>
              <a:t>texts overall, </a:t>
            </a:r>
            <a:r>
              <a:rPr lang="en-GB" b="0" dirty="0" smtClean="0"/>
              <a:t>with three pre-1900 works.</a:t>
            </a:r>
            <a:br>
              <a:rPr lang="en-GB" b="0" dirty="0" smtClean="0"/>
            </a:br>
            <a:endParaRPr lang="en-GB" b="0" dirty="0" smtClean="0"/>
          </a:p>
          <a:p>
            <a:pPr>
              <a:spcBef>
                <a:spcPts val="0"/>
              </a:spcBef>
              <a:spcAft>
                <a:spcPts val="600"/>
              </a:spcAft>
              <a:buClr>
                <a:srgbClr val="104F75"/>
              </a:buClr>
            </a:pPr>
            <a:r>
              <a:rPr lang="en-GB" dirty="0" smtClean="0"/>
              <a:t>English language </a:t>
            </a:r>
            <a:r>
              <a:rPr lang="en-GB" b="0" dirty="0" smtClean="0"/>
              <a:t>– only minor changes.</a:t>
            </a:r>
            <a:br>
              <a:rPr lang="en-GB" b="0" dirty="0" smtClean="0"/>
            </a:br>
            <a:endParaRPr lang="en-GB" b="0" dirty="0" smtClean="0"/>
          </a:p>
          <a:p>
            <a:pPr>
              <a:spcBef>
                <a:spcPts val="600"/>
              </a:spcBef>
              <a:spcAft>
                <a:spcPts val="600"/>
              </a:spcAft>
              <a:buClr>
                <a:srgbClr val="104F75"/>
              </a:buClr>
            </a:pPr>
            <a:endParaRPr lang="en-GB" sz="2400" b="0" dirty="0"/>
          </a:p>
        </p:txBody>
      </p:sp>
    </p:spTree>
    <p:extLst>
      <p:ext uri="{BB962C8B-B14F-4D97-AF65-F5344CB8AC3E}">
        <p14:creationId xmlns:p14="http://schemas.microsoft.com/office/powerpoint/2010/main" val="1990062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5035"/>
            <a:ext cx="8136904" cy="647701"/>
          </a:xfrm>
          <a:noFill/>
          <a:ln w="9525">
            <a:noFill/>
            <a:miter lim="800000"/>
            <a:headEnd/>
            <a:tailEnd/>
          </a:ln>
        </p:spPr>
        <p:txBody>
          <a:bodyPr vert="horz" wrap="square" lIns="0" tIns="0" rIns="0" bIns="0" numCol="1" anchor="t" anchorCtr="0" compatLnSpc="1">
            <a:prstTxWarp prst="textNoShape">
              <a:avLst/>
            </a:prstTxWarp>
          </a:bodyPr>
          <a:lstStyle/>
          <a:p>
            <a:pPr eaLnBrk="1" hangingPunct="1">
              <a:spcBef>
                <a:spcPct val="50000"/>
              </a:spcBef>
            </a:pPr>
            <a:r>
              <a:rPr lang="en-GB" kern="1200" dirty="0">
                <a:solidFill>
                  <a:srgbClr val="104F75"/>
                </a:solidFill>
                <a:latin typeface="Arial" charset="0"/>
                <a:ea typeface="+mn-ea"/>
                <a:cs typeface="+mn-cs"/>
              </a:rPr>
              <a:t>2016 A levels – key features</a:t>
            </a:r>
          </a:p>
        </p:txBody>
      </p:sp>
      <p:sp>
        <p:nvSpPr>
          <p:cNvPr id="3" name="Content Placeholder 2"/>
          <p:cNvSpPr>
            <a:spLocks noGrp="1"/>
          </p:cNvSpPr>
          <p:nvPr>
            <p:ph idx="1"/>
          </p:nvPr>
        </p:nvSpPr>
        <p:spPr>
          <a:xfrm>
            <a:off x="611560" y="1268760"/>
            <a:ext cx="8280920" cy="4536504"/>
          </a:xfrm>
        </p:spPr>
        <p:txBody>
          <a:bodyPr/>
          <a:lstStyle/>
          <a:p>
            <a:pPr lvl="0">
              <a:spcBef>
                <a:spcPts val="600"/>
              </a:spcBef>
              <a:buClr>
                <a:srgbClr val="104F75"/>
              </a:buClr>
            </a:pPr>
            <a:r>
              <a:rPr lang="en-GB" dirty="0" smtClean="0"/>
              <a:t>Modern Foreign Languages </a:t>
            </a:r>
            <a:r>
              <a:rPr lang="en-GB" b="0" dirty="0" smtClean="0"/>
              <a:t>– more critical and </a:t>
            </a:r>
            <a:r>
              <a:rPr lang="en-GB" b="0" smtClean="0"/>
              <a:t>analytical thinking,  </a:t>
            </a:r>
            <a:r>
              <a:rPr lang="en-GB" b="0" dirty="0" smtClean="0"/>
              <a:t>engagement with the culture and  literature of foreign countries, and more accurate use of the language in speech and writing.</a:t>
            </a:r>
          </a:p>
          <a:p>
            <a:pPr lvl="0">
              <a:spcBef>
                <a:spcPts val="600"/>
              </a:spcBef>
              <a:buClr>
                <a:srgbClr val="104F75"/>
              </a:buClr>
            </a:pPr>
            <a:endParaRPr lang="en-GB" b="0" dirty="0" smtClean="0"/>
          </a:p>
          <a:p>
            <a:pPr lvl="0">
              <a:spcBef>
                <a:spcPts val="600"/>
              </a:spcBef>
              <a:buClr>
                <a:srgbClr val="104F75"/>
              </a:buClr>
            </a:pPr>
            <a:r>
              <a:rPr lang="en-GB" dirty="0" smtClean="0"/>
              <a:t>Ancient Languages – </a:t>
            </a:r>
            <a:r>
              <a:rPr lang="en-GB" b="0" dirty="0" smtClean="0"/>
              <a:t>the current A level is fit for purpose, and only very minor changes have been made.</a:t>
            </a:r>
            <a:endParaRPr lang="en-GB" dirty="0" smtClean="0"/>
          </a:p>
          <a:p>
            <a:pPr lvl="0">
              <a:spcBef>
                <a:spcPts val="600"/>
              </a:spcBef>
              <a:buClr>
                <a:srgbClr val="104F75"/>
              </a:buClr>
            </a:pPr>
            <a:endParaRPr lang="en-GB" b="0" dirty="0" smtClean="0"/>
          </a:p>
          <a:p>
            <a:pPr lvl="0">
              <a:spcBef>
                <a:spcPts val="600"/>
              </a:spcBef>
              <a:buClr>
                <a:srgbClr val="104F75"/>
              </a:buClr>
            </a:pPr>
            <a:r>
              <a:rPr lang="en-GB" dirty="0" smtClean="0"/>
              <a:t>Geography – </a:t>
            </a:r>
            <a:r>
              <a:rPr lang="en-GB" b="0" dirty="0" smtClean="0"/>
              <a:t>more emphasis on the knowledge and skills needed  </a:t>
            </a:r>
            <a:r>
              <a:rPr lang="en-GB" b="0" smtClean="0"/>
              <a:t>for degree-level study</a:t>
            </a:r>
            <a:r>
              <a:rPr lang="en-GB" b="0" dirty="0" smtClean="0"/>
              <a:t>,  with a better  balance between physical and human geography, and fieldwork built-in to the core content. </a:t>
            </a:r>
            <a:br>
              <a:rPr lang="en-GB" b="0" dirty="0" smtClean="0"/>
            </a:br>
            <a:endParaRPr lang="en-GB" b="0" dirty="0" smtClean="0"/>
          </a:p>
          <a:p>
            <a:pPr lvl="0">
              <a:spcBef>
                <a:spcPts val="600"/>
              </a:spcBef>
              <a:buClr>
                <a:srgbClr val="104F75"/>
              </a:buClr>
            </a:pPr>
            <a:r>
              <a:rPr lang="en-GB" dirty="0" smtClean="0"/>
              <a:t>History </a:t>
            </a:r>
            <a:r>
              <a:rPr lang="en-GB" b="0" dirty="0" smtClean="0"/>
              <a:t>- increased breadth, with a new requirement to study topics across a range of 200 years.</a:t>
            </a:r>
            <a:endParaRPr lang="en-GB" b="0" dirty="0"/>
          </a:p>
          <a:p>
            <a:pPr lvl="0">
              <a:spcBef>
                <a:spcPts val="600"/>
              </a:spcBef>
              <a:buClr>
                <a:srgbClr val="104F75"/>
              </a:buClr>
            </a:pPr>
            <a:endParaRPr lang="en-GB" dirty="0"/>
          </a:p>
        </p:txBody>
      </p:sp>
    </p:spTree>
    <p:extLst>
      <p:ext uri="{BB962C8B-B14F-4D97-AF65-F5344CB8AC3E}">
        <p14:creationId xmlns:p14="http://schemas.microsoft.com/office/powerpoint/2010/main" val="291716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55576" y="332656"/>
            <a:ext cx="7775575" cy="647701"/>
          </a:xfrm>
          <a:noFill/>
          <a:ln w="9525">
            <a:noFill/>
            <a:miter lim="800000"/>
            <a:headEnd/>
            <a:tailEnd/>
          </a:ln>
        </p:spPr>
        <p:txBody>
          <a:bodyPr vert="horz" wrap="square" lIns="0" tIns="0" rIns="0" bIns="0" numCol="1" anchor="t" anchorCtr="0" compatLnSpc="1">
            <a:prstTxWarp prst="textNoShape">
              <a:avLst/>
            </a:prstTxWarp>
          </a:bodyPr>
          <a:lstStyle/>
          <a:p>
            <a:pPr eaLnBrk="1" hangingPunct="1">
              <a:spcBef>
                <a:spcPct val="50000"/>
              </a:spcBef>
            </a:pPr>
            <a:r>
              <a:rPr lang="en-GB" kern="1200" dirty="0">
                <a:solidFill>
                  <a:srgbClr val="104F75"/>
                </a:solidFill>
                <a:latin typeface="Arial" charset="0"/>
                <a:ea typeface="+mn-ea"/>
                <a:cs typeface="+mn-cs"/>
              </a:rPr>
              <a:t>2015 A levels – key features</a:t>
            </a:r>
          </a:p>
        </p:txBody>
      </p:sp>
      <p:sp>
        <p:nvSpPr>
          <p:cNvPr id="11" name="Content Placeholder 10"/>
          <p:cNvSpPr>
            <a:spLocks noGrp="1"/>
          </p:cNvSpPr>
          <p:nvPr>
            <p:ph idx="1"/>
          </p:nvPr>
        </p:nvSpPr>
        <p:spPr>
          <a:xfrm>
            <a:off x="732047" y="926666"/>
            <a:ext cx="7992888" cy="4758444"/>
          </a:xfrm>
        </p:spPr>
        <p:txBody>
          <a:bodyPr/>
          <a:lstStyle/>
          <a:p>
            <a:pPr>
              <a:spcBef>
                <a:spcPts val="600"/>
              </a:spcBef>
              <a:buClr>
                <a:srgbClr val="104F75"/>
              </a:buClr>
            </a:pPr>
            <a:endParaRPr lang="en-GB" sz="2400" b="0" dirty="0" smtClean="0"/>
          </a:p>
          <a:p>
            <a:pPr marL="0" indent="0">
              <a:buNone/>
            </a:pPr>
            <a:r>
              <a:rPr lang="en-GB" sz="2400" b="0" dirty="0" smtClean="0"/>
              <a:t/>
            </a:r>
            <a:br>
              <a:rPr lang="en-GB" sz="2400" b="0" dirty="0" smtClean="0"/>
            </a:br>
            <a:r>
              <a:rPr lang="en-GB" sz="2400" b="0" dirty="0" smtClean="0"/>
              <a:t/>
            </a:r>
            <a:br>
              <a:rPr lang="en-GB" sz="2400" b="0" dirty="0" smtClean="0"/>
            </a:br>
            <a:endParaRPr lang="en-GB" sz="2400" b="0" dirty="0"/>
          </a:p>
        </p:txBody>
      </p:sp>
      <p:sp>
        <p:nvSpPr>
          <p:cNvPr id="2" name="Rectangle 1"/>
          <p:cNvSpPr/>
          <p:nvPr/>
        </p:nvSpPr>
        <p:spPr>
          <a:xfrm>
            <a:off x="755576" y="1268760"/>
            <a:ext cx="7344816" cy="3631763"/>
          </a:xfrm>
          <a:prstGeom prst="rect">
            <a:avLst/>
          </a:prstGeom>
        </p:spPr>
        <p:txBody>
          <a:bodyPr wrap="square">
            <a:spAutoFit/>
          </a:bodyPr>
          <a:lstStyle/>
          <a:p>
            <a:pPr marL="365125" lvl="0" indent="-365125" eaLnBrk="0" hangingPunct="0">
              <a:spcBef>
                <a:spcPts val="600"/>
              </a:spcBef>
              <a:spcAft>
                <a:spcPts val="600"/>
              </a:spcAft>
              <a:buClr>
                <a:srgbClr val="104F75"/>
              </a:buClr>
              <a:buFont typeface="Wingdings" pitchFamily="2" charset="2"/>
              <a:buChar char="§"/>
            </a:pPr>
            <a:r>
              <a:rPr lang="en-GB" sz="2000" b="1" kern="0" dirty="0">
                <a:solidFill>
                  <a:srgbClr val="000000"/>
                </a:solidFill>
                <a:latin typeface="Arial"/>
              </a:rPr>
              <a:t>C</a:t>
            </a:r>
            <a:r>
              <a:rPr lang="en-GB" sz="2000" b="1" kern="0" dirty="0" smtClean="0">
                <a:solidFill>
                  <a:srgbClr val="000000"/>
                </a:solidFill>
                <a:latin typeface="Arial"/>
              </a:rPr>
              <a:t>omputer science – </a:t>
            </a:r>
            <a:r>
              <a:rPr lang="en-GB" sz="2000" kern="0" dirty="0" smtClean="0">
                <a:solidFill>
                  <a:srgbClr val="000000"/>
                </a:solidFill>
                <a:latin typeface="Arial"/>
              </a:rPr>
              <a:t>a thorough overhaul and updating of content, with more programming and algorithms, and  clearer links from key stages 1 to 4.</a:t>
            </a:r>
            <a:br>
              <a:rPr lang="en-GB" sz="2000" kern="0" dirty="0" smtClean="0">
                <a:solidFill>
                  <a:srgbClr val="000000"/>
                </a:solidFill>
                <a:latin typeface="Arial"/>
              </a:rPr>
            </a:br>
            <a:endParaRPr lang="en-GB" sz="2000" kern="0" dirty="0">
              <a:solidFill>
                <a:srgbClr val="000000"/>
              </a:solidFill>
              <a:latin typeface="Arial"/>
            </a:endParaRPr>
          </a:p>
          <a:p>
            <a:pPr marL="365125" lvl="0" indent="-365125" eaLnBrk="0" hangingPunct="0">
              <a:spcBef>
                <a:spcPts val="600"/>
              </a:spcBef>
              <a:spcAft>
                <a:spcPts val="600"/>
              </a:spcAft>
              <a:buClr>
                <a:srgbClr val="104F75"/>
              </a:buClr>
              <a:buFont typeface="Wingdings" pitchFamily="2" charset="2"/>
              <a:buChar char="§"/>
            </a:pPr>
            <a:r>
              <a:rPr lang="en-GB" sz="2000" b="1" kern="0" dirty="0">
                <a:solidFill>
                  <a:srgbClr val="000000"/>
                </a:solidFill>
                <a:latin typeface="Arial"/>
              </a:rPr>
              <a:t>A</a:t>
            </a:r>
            <a:r>
              <a:rPr lang="en-GB" sz="2000" b="1" kern="0" dirty="0" smtClean="0">
                <a:solidFill>
                  <a:srgbClr val="000000"/>
                </a:solidFill>
                <a:latin typeface="Arial"/>
              </a:rPr>
              <a:t>rt </a:t>
            </a:r>
            <a:r>
              <a:rPr lang="en-GB" sz="2000" b="1" kern="0" dirty="0">
                <a:solidFill>
                  <a:srgbClr val="000000"/>
                </a:solidFill>
                <a:latin typeface="Arial"/>
              </a:rPr>
              <a:t>and </a:t>
            </a:r>
            <a:r>
              <a:rPr lang="en-GB" sz="2000" b="1" kern="0" dirty="0" smtClean="0">
                <a:solidFill>
                  <a:srgbClr val="000000"/>
                </a:solidFill>
                <a:latin typeface="Arial"/>
              </a:rPr>
              <a:t>design – </a:t>
            </a:r>
            <a:r>
              <a:rPr lang="en-GB" sz="2000" kern="0" dirty="0" smtClean="0">
                <a:solidFill>
                  <a:srgbClr val="000000"/>
                </a:solidFill>
                <a:latin typeface="Arial"/>
              </a:rPr>
              <a:t>a new </a:t>
            </a:r>
            <a:r>
              <a:rPr lang="en-GB" sz="2000" kern="0" dirty="0">
                <a:solidFill>
                  <a:srgbClr val="000000"/>
                </a:solidFill>
                <a:latin typeface="Arial"/>
              </a:rPr>
              <a:t>emphasis on </a:t>
            </a:r>
            <a:r>
              <a:rPr lang="en-GB" sz="2000" kern="0" dirty="0" smtClean="0">
                <a:solidFill>
                  <a:srgbClr val="000000"/>
                </a:solidFill>
                <a:latin typeface="Arial"/>
              </a:rPr>
              <a:t>drawing skills</a:t>
            </a:r>
            <a:r>
              <a:rPr lang="en-GB" sz="2000" b="1" kern="0" dirty="0" smtClean="0">
                <a:solidFill>
                  <a:srgbClr val="000000"/>
                </a:solidFill>
                <a:latin typeface="Arial"/>
              </a:rPr>
              <a:t>. </a:t>
            </a:r>
            <a:br>
              <a:rPr lang="en-GB" sz="2000" b="1" kern="0" dirty="0" smtClean="0">
                <a:solidFill>
                  <a:srgbClr val="000000"/>
                </a:solidFill>
                <a:latin typeface="Arial"/>
              </a:rPr>
            </a:br>
            <a:endParaRPr lang="en-GB" sz="2000" b="1" kern="0" dirty="0">
              <a:solidFill>
                <a:srgbClr val="000000"/>
              </a:solidFill>
              <a:latin typeface="Arial"/>
            </a:endParaRPr>
          </a:p>
          <a:p>
            <a:pPr marL="365125" lvl="0" indent="-365125" eaLnBrk="0" hangingPunct="0">
              <a:spcBef>
                <a:spcPts val="600"/>
              </a:spcBef>
              <a:spcAft>
                <a:spcPts val="600"/>
              </a:spcAft>
              <a:buClr>
                <a:srgbClr val="104F75"/>
              </a:buClr>
              <a:buFont typeface="Wingdings" pitchFamily="2" charset="2"/>
              <a:buChar char="§"/>
            </a:pPr>
            <a:r>
              <a:rPr lang="en-GB" sz="2000" b="1" kern="0" dirty="0" smtClean="0">
                <a:solidFill>
                  <a:srgbClr val="000000"/>
                </a:solidFill>
                <a:latin typeface="Arial"/>
              </a:rPr>
              <a:t>Economics</a:t>
            </a:r>
            <a:r>
              <a:rPr lang="en-GB" sz="2000" b="1" kern="0" dirty="0">
                <a:solidFill>
                  <a:srgbClr val="000000"/>
                </a:solidFill>
                <a:latin typeface="Arial"/>
              </a:rPr>
              <a:t> </a:t>
            </a:r>
            <a:r>
              <a:rPr lang="en-GB" sz="2000" b="1" kern="0" dirty="0" smtClean="0">
                <a:solidFill>
                  <a:srgbClr val="000000"/>
                </a:solidFill>
                <a:latin typeface="Arial"/>
              </a:rPr>
              <a:t>- </a:t>
            </a:r>
            <a:r>
              <a:rPr lang="en-GB" sz="2000" kern="0" dirty="0" smtClean="0">
                <a:solidFill>
                  <a:srgbClr val="000000"/>
                </a:solidFill>
                <a:latin typeface="Arial"/>
              </a:rPr>
              <a:t>more real </a:t>
            </a:r>
            <a:r>
              <a:rPr lang="en-GB" sz="2000" kern="0" dirty="0">
                <a:solidFill>
                  <a:srgbClr val="000000"/>
                </a:solidFill>
                <a:latin typeface="Arial"/>
              </a:rPr>
              <a:t>world and financial </a:t>
            </a:r>
            <a:r>
              <a:rPr lang="en-GB" sz="2000" kern="0" dirty="0" smtClean="0">
                <a:solidFill>
                  <a:srgbClr val="000000"/>
                </a:solidFill>
                <a:latin typeface="Arial"/>
              </a:rPr>
              <a:t>economics. </a:t>
            </a:r>
            <a:br>
              <a:rPr lang="en-GB" sz="2000" kern="0" dirty="0" smtClean="0">
                <a:solidFill>
                  <a:srgbClr val="000000"/>
                </a:solidFill>
                <a:latin typeface="Arial"/>
              </a:rPr>
            </a:br>
            <a:endParaRPr lang="en-GB" sz="2000" kern="0" dirty="0">
              <a:solidFill>
                <a:srgbClr val="000000"/>
              </a:solidFill>
              <a:latin typeface="Arial"/>
            </a:endParaRPr>
          </a:p>
          <a:p>
            <a:pPr marL="365125" lvl="0" indent="-365125" eaLnBrk="0" hangingPunct="0">
              <a:spcBef>
                <a:spcPts val="600"/>
              </a:spcBef>
              <a:spcAft>
                <a:spcPts val="600"/>
              </a:spcAft>
              <a:buClr>
                <a:srgbClr val="104F75"/>
              </a:buClr>
              <a:buFont typeface="Wingdings" pitchFamily="2" charset="2"/>
              <a:buChar char="§"/>
            </a:pPr>
            <a:r>
              <a:rPr lang="en-GB" sz="2000" b="1" kern="0" dirty="0" smtClean="0">
                <a:solidFill>
                  <a:srgbClr val="000000"/>
                </a:solidFill>
                <a:latin typeface="Arial"/>
              </a:rPr>
              <a:t>Dance</a:t>
            </a:r>
            <a:r>
              <a:rPr lang="en-GB" sz="2000" kern="0" dirty="0">
                <a:solidFill>
                  <a:srgbClr val="000000"/>
                </a:solidFill>
                <a:latin typeface="Arial"/>
              </a:rPr>
              <a:t> </a:t>
            </a:r>
            <a:r>
              <a:rPr lang="en-GB" sz="2000" kern="0" dirty="0" smtClean="0">
                <a:solidFill>
                  <a:srgbClr val="000000"/>
                </a:solidFill>
                <a:latin typeface="Arial"/>
              </a:rPr>
              <a:t>- more critical evaluation and </a:t>
            </a:r>
            <a:r>
              <a:rPr lang="en-GB" sz="2000" kern="0" dirty="0">
                <a:solidFill>
                  <a:srgbClr val="000000"/>
                </a:solidFill>
                <a:latin typeface="Arial"/>
              </a:rPr>
              <a:t>reflective </a:t>
            </a:r>
            <a:r>
              <a:rPr lang="en-GB" sz="2000" kern="0" dirty="0" smtClean="0">
                <a:solidFill>
                  <a:srgbClr val="000000"/>
                </a:solidFill>
                <a:latin typeface="Arial"/>
              </a:rPr>
              <a:t>analysis, with a wider </a:t>
            </a:r>
            <a:r>
              <a:rPr lang="en-GB" sz="2000" kern="0" dirty="0">
                <a:solidFill>
                  <a:srgbClr val="000000"/>
                </a:solidFill>
                <a:latin typeface="Arial"/>
              </a:rPr>
              <a:t>range of styles and </a:t>
            </a:r>
            <a:r>
              <a:rPr lang="en-GB" sz="2000" kern="0" dirty="0" smtClean="0">
                <a:solidFill>
                  <a:srgbClr val="000000"/>
                </a:solidFill>
                <a:latin typeface="Arial"/>
              </a:rPr>
              <a:t>contexts.</a:t>
            </a:r>
            <a:endParaRPr lang="en-GB" sz="2000" kern="0" dirty="0">
              <a:solidFill>
                <a:srgbClr val="000000"/>
              </a:solidFill>
              <a:latin typeface="Arial"/>
            </a:endParaRPr>
          </a:p>
        </p:txBody>
      </p:sp>
    </p:spTree>
    <p:extLst>
      <p:ext uri="{BB962C8B-B14F-4D97-AF65-F5344CB8AC3E}">
        <p14:creationId xmlns:p14="http://schemas.microsoft.com/office/powerpoint/2010/main" val="1229077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5035"/>
            <a:ext cx="8136904" cy="647701"/>
          </a:xfrm>
          <a:noFill/>
          <a:ln w="9525">
            <a:noFill/>
            <a:miter lim="800000"/>
            <a:headEnd/>
            <a:tailEnd/>
          </a:ln>
        </p:spPr>
        <p:txBody>
          <a:bodyPr vert="horz" wrap="square" lIns="0" tIns="0" rIns="0" bIns="0" numCol="1" anchor="t" anchorCtr="0" compatLnSpc="1">
            <a:prstTxWarp prst="textNoShape">
              <a:avLst/>
            </a:prstTxWarp>
          </a:bodyPr>
          <a:lstStyle/>
          <a:p>
            <a:pPr eaLnBrk="1" hangingPunct="1">
              <a:spcBef>
                <a:spcPct val="50000"/>
              </a:spcBef>
            </a:pPr>
            <a:r>
              <a:rPr lang="en-GB" kern="1200" dirty="0">
                <a:solidFill>
                  <a:srgbClr val="104F75"/>
                </a:solidFill>
                <a:latin typeface="Arial" charset="0"/>
                <a:ea typeface="+mn-ea"/>
                <a:cs typeface="+mn-cs"/>
              </a:rPr>
              <a:t>2016 A levels – key features</a:t>
            </a:r>
          </a:p>
        </p:txBody>
      </p:sp>
      <p:sp>
        <p:nvSpPr>
          <p:cNvPr id="3" name="Content Placeholder 2"/>
          <p:cNvSpPr>
            <a:spLocks noGrp="1"/>
          </p:cNvSpPr>
          <p:nvPr>
            <p:ph idx="1"/>
          </p:nvPr>
        </p:nvSpPr>
        <p:spPr>
          <a:xfrm>
            <a:off x="611560" y="1268760"/>
            <a:ext cx="8280920" cy="4248472"/>
          </a:xfrm>
        </p:spPr>
        <p:txBody>
          <a:bodyPr/>
          <a:lstStyle/>
          <a:p>
            <a:pPr lvl="0">
              <a:spcBef>
                <a:spcPts val="600"/>
              </a:spcBef>
              <a:buClr>
                <a:srgbClr val="104F75"/>
              </a:buClr>
            </a:pPr>
            <a:r>
              <a:rPr lang="en-GB" dirty="0"/>
              <a:t>Drama and theatre: </a:t>
            </a:r>
            <a:r>
              <a:rPr lang="en-GB" b="0" dirty="0"/>
              <a:t>study of two influential practitioners or companies (increase from one), and more detail on practical skills </a:t>
            </a:r>
            <a:r>
              <a:rPr lang="en-GB" dirty="0"/>
              <a:t/>
            </a:r>
            <a:br>
              <a:rPr lang="en-GB" dirty="0"/>
            </a:br>
            <a:endParaRPr lang="en-GB" dirty="0"/>
          </a:p>
          <a:p>
            <a:pPr lvl="0">
              <a:spcBef>
                <a:spcPts val="600"/>
              </a:spcBef>
              <a:buClr>
                <a:srgbClr val="104F75"/>
              </a:buClr>
            </a:pPr>
            <a:r>
              <a:rPr lang="en-GB" dirty="0" smtClean="0"/>
              <a:t>Music</a:t>
            </a:r>
            <a:r>
              <a:rPr lang="en-GB" b="0" dirty="0"/>
              <a:t>: builds </a:t>
            </a:r>
            <a:r>
              <a:rPr lang="en-GB" b="0" dirty="0" smtClean="0"/>
              <a:t>on </a:t>
            </a:r>
            <a:r>
              <a:rPr lang="en-GB" b="0" dirty="0"/>
              <a:t>GCSE </a:t>
            </a:r>
            <a:r>
              <a:rPr lang="en-GB" b="0" dirty="0" smtClean="0"/>
              <a:t>and allows </a:t>
            </a:r>
            <a:r>
              <a:rPr lang="en-GB" b="0" dirty="0"/>
              <a:t>students to specialise in either performing or composing</a:t>
            </a:r>
            <a:r>
              <a:rPr lang="en-GB" b="0" dirty="0" smtClean="0"/>
              <a:t>.</a:t>
            </a:r>
            <a:br>
              <a:rPr lang="en-GB" b="0" dirty="0" smtClean="0"/>
            </a:br>
            <a:endParaRPr lang="en-GB" b="0" dirty="0"/>
          </a:p>
          <a:p>
            <a:pPr lvl="0">
              <a:spcBef>
                <a:spcPts val="600"/>
              </a:spcBef>
              <a:buClr>
                <a:srgbClr val="104F75"/>
              </a:buClr>
            </a:pPr>
            <a:r>
              <a:rPr lang="en-GB" dirty="0" smtClean="0"/>
              <a:t>Physical Education</a:t>
            </a:r>
            <a:r>
              <a:rPr lang="en-GB" b="0" dirty="0" smtClean="0"/>
              <a:t>: includes requirement for theoretical </a:t>
            </a:r>
            <a:r>
              <a:rPr lang="en-GB" b="0" dirty="0"/>
              <a:t>understanding</a:t>
            </a:r>
            <a:r>
              <a:rPr lang="en-GB" b="0" dirty="0" smtClean="0"/>
              <a:t>.</a:t>
            </a:r>
            <a:br>
              <a:rPr lang="en-GB" b="0" dirty="0" smtClean="0"/>
            </a:br>
            <a:endParaRPr lang="en-GB" b="0" dirty="0"/>
          </a:p>
          <a:p>
            <a:pPr lvl="0">
              <a:spcBef>
                <a:spcPts val="600"/>
              </a:spcBef>
              <a:buClr>
                <a:srgbClr val="104F75"/>
              </a:buClr>
            </a:pPr>
            <a:r>
              <a:rPr lang="en-GB" dirty="0" smtClean="0"/>
              <a:t>Religious Studies: </a:t>
            </a:r>
            <a:r>
              <a:rPr lang="en-GB" b="0" dirty="0"/>
              <a:t>study </a:t>
            </a:r>
            <a:r>
              <a:rPr lang="en-GB" b="0" dirty="0" smtClean="0"/>
              <a:t>at </a:t>
            </a:r>
            <a:r>
              <a:rPr lang="en-GB" b="0" dirty="0"/>
              <a:t>least one religion in </a:t>
            </a:r>
            <a:r>
              <a:rPr lang="en-GB" b="0" dirty="0" smtClean="0"/>
              <a:t>depth, </a:t>
            </a:r>
            <a:r>
              <a:rPr lang="en-GB" b="0" dirty="0"/>
              <a:t>through three </a:t>
            </a:r>
            <a:r>
              <a:rPr lang="en-GB" b="0" dirty="0" smtClean="0"/>
              <a:t>of: </a:t>
            </a:r>
            <a:r>
              <a:rPr lang="en-GB" b="0" dirty="0"/>
              <a:t>the systematic study of religion; textual studies; philosophy of religion; religious ethics</a:t>
            </a:r>
            <a:r>
              <a:rPr lang="en-GB" b="0" dirty="0" smtClean="0"/>
              <a:t>.</a:t>
            </a:r>
            <a:endParaRPr lang="en-GB" b="0" dirty="0"/>
          </a:p>
        </p:txBody>
      </p:sp>
    </p:spTree>
    <p:extLst>
      <p:ext uri="{BB962C8B-B14F-4D97-AF65-F5344CB8AC3E}">
        <p14:creationId xmlns:p14="http://schemas.microsoft.com/office/powerpoint/2010/main" val="853385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links for more information</a:t>
            </a:r>
            <a:endParaRPr lang="en-GB" dirty="0"/>
          </a:p>
        </p:txBody>
      </p:sp>
      <p:sp>
        <p:nvSpPr>
          <p:cNvPr id="3" name="Content Placeholder 2"/>
          <p:cNvSpPr>
            <a:spLocks noGrp="1"/>
          </p:cNvSpPr>
          <p:nvPr>
            <p:ph idx="1"/>
          </p:nvPr>
        </p:nvSpPr>
        <p:spPr>
          <a:xfrm>
            <a:off x="467544" y="1412776"/>
            <a:ext cx="8075613" cy="3732213"/>
          </a:xfrm>
        </p:spPr>
        <p:txBody>
          <a:bodyPr/>
          <a:lstStyle/>
          <a:p>
            <a:pPr fontAlgn="auto" hangingPunct="1">
              <a:spcAft>
                <a:spcPts val="0"/>
              </a:spcAft>
            </a:pPr>
            <a:r>
              <a:rPr lang="en-GB" dirty="0">
                <a:ea typeface="Times New Roman"/>
                <a:cs typeface="Arial"/>
              </a:rPr>
              <a:t>A </a:t>
            </a:r>
            <a:r>
              <a:rPr lang="en-GB" dirty="0" smtClean="0">
                <a:ea typeface="Times New Roman"/>
                <a:cs typeface="Arial"/>
              </a:rPr>
              <a:t>timetable of the main changes: </a:t>
            </a:r>
            <a:r>
              <a:rPr lang="en-GB" u="sng" dirty="0" smtClean="0">
                <a:solidFill>
                  <a:srgbClr val="0000FF"/>
                </a:solidFill>
                <a:ea typeface="Times New Roman"/>
                <a:cs typeface="Arial"/>
                <a:hlinkClick r:id="rId3"/>
              </a:rPr>
              <a:t>https</a:t>
            </a:r>
            <a:r>
              <a:rPr lang="en-GB" u="sng" dirty="0">
                <a:solidFill>
                  <a:srgbClr val="0000FF"/>
                </a:solidFill>
                <a:ea typeface="Times New Roman"/>
                <a:cs typeface="Arial"/>
                <a:hlinkClick r:id="rId3"/>
              </a:rPr>
              <a:t>://www.gov.uk/government/publications/timeline-of-changes-to-gcses-as-and-a-levels</a:t>
            </a:r>
            <a:r>
              <a:rPr lang="en-GB" dirty="0">
                <a:latin typeface="Times New Roman"/>
                <a:ea typeface="Times New Roman"/>
                <a:cs typeface="Times New Roman"/>
              </a:rPr>
              <a:t> </a:t>
            </a:r>
            <a:endParaRPr lang="en-GB" dirty="0" smtClean="0">
              <a:latin typeface="Times New Roman"/>
              <a:ea typeface="Times New Roman"/>
              <a:cs typeface="Times New Roman"/>
            </a:endParaRPr>
          </a:p>
          <a:p>
            <a:pPr fontAlgn="auto" hangingPunct="1">
              <a:spcAft>
                <a:spcPts val="0"/>
              </a:spcAft>
            </a:pPr>
            <a:endParaRPr lang="en-GB" sz="2400" dirty="0">
              <a:ea typeface="Times New Roman"/>
              <a:cs typeface="Times New Roman"/>
            </a:endParaRPr>
          </a:p>
          <a:p>
            <a:pPr fontAlgn="auto" hangingPunct="1">
              <a:spcAft>
                <a:spcPts val="0"/>
              </a:spcAft>
            </a:pPr>
            <a:r>
              <a:rPr lang="en-GB" dirty="0" smtClean="0">
                <a:ea typeface="Times New Roman"/>
                <a:cs typeface="Arial"/>
              </a:rPr>
              <a:t>Information </a:t>
            </a:r>
            <a:r>
              <a:rPr lang="en-GB" dirty="0">
                <a:ea typeface="Times New Roman"/>
                <a:cs typeface="Arial"/>
              </a:rPr>
              <a:t>on the new grading </a:t>
            </a:r>
            <a:r>
              <a:rPr lang="en-GB" dirty="0" smtClean="0">
                <a:ea typeface="Times New Roman"/>
                <a:cs typeface="Arial"/>
              </a:rPr>
              <a:t>structure: </a:t>
            </a:r>
            <a:r>
              <a:rPr lang="en-GB" u="sng" dirty="0" smtClean="0">
                <a:solidFill>
                  <a:srgbClr val="0000FF"/>
                </a:solidFill>
                <a:ea typeface="Times New Roman"/>
                <a:cs typeface="Arial"/>
                <a:hlinkClick r:id="rId4"/>
              </a:rPr>
              <a:t>https</a:t>
            </a:r>
            <a:r>
              <a:rPr lang="en-GB" u="sng" dirty="0">
                <a:solidFill>
                  <a:srgbClr val="0000FF"/>
                </a:solidFill>
                <a:ea typeface="Times New Roman"/>
                <a:cs typeface="Arial"/>
                <a:hlinkClick r:id="rId4"/>
              </a:rPr>
              <a:t>://</a:t>
            </a:r>
            <a:r>
              <a:rPr lang="en-GB" u="sng" dirty="0" smtClean="0">
                <a:solidFill>
                  <a:srgbClr val="0000FF"/>
                </a:solidFill>
                <a:ea typeface="Times New Roman"/>
                <a:cs typeface="Arial"/>
                <a:hlinkClick r:id="rId4"/>
              </a:rPr>
              <a:t>www.gov.uk/government/publications/grade-descriptors-for-gcses-graded-9-to-1</a:t>
            </a:r>
            <a:r>
              <a:rPr lang="en-GB" u="sng" dirty="0" smtClean="0">
                <a:solidFill>
                  <a:srgbClr val="0000FF"/>
                </a:solidFill>
                <a:ea typeface="Times New Roman"/>
                <a:cs typeface="Arial"/>
              </a:rPr>
              <a:t/>
            </a:r>
            <a:br>
              <a:rPr lang="en-GB" u="sng" dirty="0" smtClean="0">
                <a:solidFill>
                  <a:srgbClr val="0000FF"/>
                </a:solidFill>
                <a:ea typeface="Times New Roman"/>
                <a:cs typeface="Arial"/>
              </a:rPr>
            </a:br>
            <a:endParaRPr lang="en-GB" sz="2400" dirty="0">
              <a:ea typeface="Times New Roman"/>
              <a:cs typeface="Times New Roman"/>
            </a:endParaRPr>
          </a:p>
          <a:p>
            <a:pPr fontAlgn="auto" hangingPunct="1">
              <a:spcAft>
                <a:spcPts val="0"/>
              </a:spcAft>
            </a:pPr>
            <a:r>
              <a:rPr lang="en-GB" dirty="0" smtClean="0">
                <a:ea typeface="Times New Roman"/>
                <a:cs typeface="Times New Roman"/>
              </a:rPr>
              <a:t>Detail </a:t>
            </a:r>
            <a:r>
              <a:rPr lang="en-GB" dirty="0">
                <a:ea typeface="Times New Roman"/>
                <a:cs typeface="Times New Roman"/>
              </a:rPr>
              <a:t>on reformed GCSE subject content </a:t>
            </a:r>
            <a:r>
              <a:rPr lang="en-GB" dirty="0" smtClean="0">
                <a:ea typeface="Times New Roman"/>
                <a:cs typeface="Times New Roman"/>
              </a:rPr>
              <a:t>: </a:t>
            </a:r>
            <a:r>
              <a:rPr lang="en-GB" u="sng" dirty="0">
                <a:solidFill>
                  <a:srgbClr val="0000FF"/>
                </a:solidFill>
                <a:ea typeface="Times New Roman"/>
                <a:cs typeface="Times New Roman"/>
                <a:hlinkClick r:id="rId5"/>
              </a:rPr>
              <a:t>https://</a:t>
            </a:r>
            <a:r>
              <a:rPr lang="en-GB" u="sng" dirty="0" smtClean="0">
                <a:solidFill>
                  <a:srgbClr val="0000FF"/>
                </a:solidFill>
                <a:ea typeface="Times New Roman"/>
                <a:cs typeface="Times New Roman"/>
                <a:hlinkClick r:id="rId5"/>
              </a:rPr>
              <a:t>www.gov.uk/government/policies/reforming-qualifications-and-the-curriculum-to-better-prepare-pupils-for-life-after-school/supporting-pages/gcse-reform</a:t>
            </a:r>
            <a:endParaRPr lang="en-GB" u="sng" dirty="0" smtClean="0">
              <a:solidFill>
                <a:srgbClr val="0000FF"/>
              </a:solidFill>
              <a:ea typeface="Times New Roman"/>
              <a:cs typeface="Times New Roman"/>
            </a:endParaRPr>
          </a:p>
          <a:p>
            <a:endParaRPr lang="en-GB" dirty="0"/>
          </a:p>
        </p:txBody>
      </p:sp>
    </p:spTree>
    <p:extLst>
      <p:ext uri="{BB962C8B-B14F-4D97-AF65-F5344CB8AC3E}">
        <p14:creationId xmlns:p14="http://schemas.microsoft.com/office/powerpoint/2010/main" val="8747613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B2B2B2"/>
      </a:lt2>
      <a:accent1>
        <a:srgbClr val="FBDD00"/>
      </a:accent1>
      <a:accent2>
        <a:srgbClr val="5ABBB1"/>
      </a:accent2>
      <a:accent3>
        <a:srgbClr val="FFFFFF"/>
      </a:accent3>
      <a:accent4>
        <a:srgbClr val="000000"/>
      </a:accent4>
      <a:accent5>
        <a:srgbClr val="FDEBAA"/>
      </a:accent5>
      <a:accent6>
        <a:srgbClr val="51A9A0"/>
      </a:accent6>
      <a:hlink>
        <a:srgbClr val="0092BC"/>
      </a:hlink>
      <a:folHlink>
        <a:srgbClr val="324C5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B2B2B2"/>
        </a:lt2>
        <a:accent1>
          <a:srgbClr val="FBDD00"/>
        </a:accent1>
        <a:accent2>
          <a:srgbClr val="5ABBB1"/>
        </a:accent2>
        <a:accent3>
          <a:srgbClr val="FFFFFF"/>
        </a:accent3>
        <a:accent4>
          <a:srgbClr val="000000"/>
        </a:accent4>
        <a:accent5>
          <a:srgbClr val="FDEBAA"/>
        </a:accent5>
        <a:accent6>
          <a:srgbClr val="51A9A0"/>
        </a:accent6>
        <a:hlink>
          <a:srgbClr val="0092BC"/>
        </a:hlink>
        <a:folHlink>
          <a:srgbClr val="324C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B2B2B2"/>
      </a:lt2>
      <a:accent1>
        <a:srgbClr val="FBDD00"/>
      </a:accent1>
      <a:accent2>
        <a:srgbClr val="5ABBB1"/>
      </a:accent2>
      <a:accent3>
        <a:srgbClr val="FFFFFF"/>
      </a:accent3>
      <a:accent4>
        <a:srgbClr val="000000"/>
      </a:accent4>
      <a:accent5>
        <a:srgbClr val="FDEBAA"/>
      </a:accent5>
      <a:accent6>
        <a:srgbClr val="51A9A0"/>
      </a:accent6>
      <a:hlink>
        <a:srgbClr val="0092BC"/>
      </a:hlink>
      <a:folHlink>
        <a:srgbClr val="324C5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B2B2B2"/>
        </a:lt2>
        <a:accent1>
          <a:srgbClr val="FBDD00"/>
        </a:accent1>
        <a:accent2>
          <a:srgbClr val="5ABBB1"/>
        </a:accent2>
        <a:accent3>
          <a:srgbClr val="FFFFFF"/>
        </a:accent3>
        <a:accent4>
          <a:srgbClr val="000000"/>
        </a:accent4>
        <a:accent5>
          <a:srgbClr val="FDEBAA"/>
        </a:accent5>
        <a:accent6>
          <a:srgbClr val="51A9A0"/>
        </a:accent6>
        <a:hlink>
          <a:srgbClr val="0092BC"/>
        </a:hlink>
        <a:folHlink>
          <a:srgbClr val="324C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B2B2B2"/>
        </a:lt2>
        <a:accent1>
          <a:srgbClr val="FBDD00"/>
        </a:accent1>
        <a:accent2>
          <a:srgbClr val="5ABBB1"/>
        </a:accent2>
        <a:accent3>
          <a:srgbClr val="FFFFFF"/>
        </a:accent3>
        <a:accent4>
          <a:srgbClr val="000000"/>
        </a:accent4>
        <a:accent5>
          <a:srgbClr val="FDEBAA"/>
        </a:accent5>
        <a:accent6>
          <a:srgbClr val="51A9A0"/>
        </a:accent6>
        <a:hlink>
          <a:srgbClr val="0092BC"/>
        </a:hlink>
        <a:folHlink>
          <a:srgbClr val="324C5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p:Policy xmlns:p="office.server.policy" id="1170EE0C-5163-420d-8195-978CF7FA756D" local="false">
  <p:Name>Unmanaged Documents Expiration</p:Name>
  <p:Description>Defines the Expiration Policy for Unmanaged Documents</p:Description>
  <p:Statement>Unmanaged Documents must expire 2 years after last modification, and get moved to the site Recycle Bin.</p:Statement>
  <p:PolicyItems>
    <p:PolicyItem featureId="Microsoft.Office.RecordsManagement.PolicyFeatures.Expiration">
      <p:Name>Expiration</p:Name>
      <p:Description>Automatic scheduling of content for processing, and expiry of content that has reached its due date.</p:Description>
      <p:CustomData>
        <data>
          <formula id="Microsoft.Office.RecordsManagement.PolicyFeatures.Expiration.Formula.BuiltIn">
            <number>2</number>
            <property>Modified</property>
            <period>years</period>
          </formula>
          <action type="action" id="Microsoft.Office.RecordsManagement.PolicyFeatures.Expiration.Action.MoveToRecycleBin"/>
        </data>
      </p:CustomData>
    </p:PolicyItem>
  </p:PolicyItems>
</p:Policy>
</file>

<file path=customXml/item3.xml><?xml version="1.0" encoding="utf-8"?>
<?mso-contentType ?>
<spe:Receivers xmlns:spe="http://schemas.microsoft.com/sharepoint/events">
  <Receiver>
    <Name>Microsoft.Office.RecordsManagement.PolicyFeatures.ExpirationEventReceiver</Name>
    <Type>10001</Type>
    <SequenceNumber>101</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10002</Type>
    <SequenceNumber>102</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10004</Type>
    <SequenceNumber>103</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10006</Type>
    <SequenceNumber>104</SequenceNumber>
    <Assembly>Microsoft.Office.Policy, Version=12.0.0.0, Culture=neutral, PublicKeyToken=71e9bce111e9429c</Assembly>
    <Class>Microsoft.Office.RecordsManagement.Internal.UpdateExpireDate</Class>
    <Data/>
    <Filter/>
  </Receiver>
</spe:Receivers>
</file>

<file path=customXml/item4.xml><?xml version="1.0" encoding="utf-8"?>
<p:properties xmlns:p="http://schemas.microsoft.com/office/2006/metadata/properties" xmlns:xsi="http://www.w3.org/2001/XMLSchema-instance">
  <documentManagement>
    <SecurityClassificationOOB xmlns="2720AA26-DC95-4BE4-BFAC-CA68A6F974CB">unclassified</SecurityClassificationOOB>
    <SiteType xmlns="2720AA26-DC95-4BE4-BFAC-CA68A6F974CB" xsi:nil="true"/>
    <Function2 xmlns="2720AA26-DC95-4BE4-BFAC-CA68A6F974CB" xsi:nil="true"/>
    <OwnerOOB xmlns="2720AA26-DC95-4BE4-BFAC-CA68A6F974CB">Marketing</OwnerOOB>
    <Description xmlns="2720AA26-DC95-4BE4-BFAC-CA68A6F974CB" xsi:nil="true"/>
    <DocumentStatus xmlns="2720AA26-DC95-4BE4-BFAC-CA68A6F974CB" xsi:nil="true"/>
    <DocumentStatusOOB xmlns="2720AA26-DC95-4BE4-BFAC-CA68A6F974CB">draft</DocumentStatusOOB>
    <Owner xmlns="2720AA26-DC95-4BE4-BFAC-CA68A6F974CB" xsi:nil="true"/>
    <SecurityClassification xmlns="2720AA26-DC95-4BE4-BFAC-CA68A6F974CB" xsi:nil="true"/>
    <Function2OOB xmlns="2720AA26-DC95-4BE4-BFAC-CA68A6F974CB" xsi:nil="true"/>
    <SiteTypeOOB xmlns="2720AA26-DC95-4BE4-BFAC-CA68A6F974CB">Directorate</SiteTypeOOB>
    <DocumentSubjectOOB xmlns="2720AA26-DC95-4BE4-BFAC-CA68A6F974CB">Regulations</DocumentSubjectOOB>
    <DCSFContributor xmlns="2720AA26-DC95-4BE4-BFAC-CA68A6F974CB" xsi:nil="true"/>
    <DocumentSubject xmlns="2720AA26-DC95-4BE4-BFAC-CA68A6F974CB" xsi:nil="true"/>
    <Team xmlns="2720AA26-DC95-4BE4-BFAC-CA68A6F974CB" xsi:nil="true"/>
    <_Source xmlns="http://schemas.microsoft.com/sharepoint/v3" xsi:nil="true"/>
    <Division xmlns="2720AA26-DC95-4BE4-BFAC-CA68A6F974CB" xsi:nil="true"/>
    <IWPGroupOOB xmlns="2720AA26-DC95-4BE4-BFAC-CA68A6F974CB" xsi:nil="true"/>
    <IWPGroup xmlns="2720AA26-DC95-4BE4-BFAC-CA68A6F974CB" xsi:nil="true"/>
    <_Version xmlns="http://schemas.microsoft.com/sharepoint/v3" xsi:nil="true"/>
    <_dlc_ExpireDateSaved xmlns="7cc3b59f-d70c-4c54-ba7e-468b37acbff7" xsi:nil="true"/>
    <_dlc_ExpireDate xmlns="7cc3b59f-d70c-4c54-ba7e-468b37acbff7">2015-06-12T14:52:48+00:00</_dlc_ExpireDat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ct:contentTypeSchema xmlns:ct="http://schemas.microsoft.com/office/2006/metadata/contentType" xmlns:ma="http://schemas.microsoft.com/office/2006/metadata/properties/metaAttributes" ct:_="" ma:_="" ma:contentTypeName="Unmanaged Document" ma:contentTypeID="0x0101000706A8051BDDA64C90F797109D7E80C9003FA3C63982A44316817BAF8506D347AC0018C90B8051AD9241B5A700541635E33B" ma:contentTypeVersion="6" ma:contentTypeDescription="This Content Type should be used for unmanaged documents" ma:contentTypeScope="" ma:versionID="efe02fe0fc91c683735e355793664825">
  <xsd:schema xmlns:xsd="http://www.w3.org/2001/XMLSchema" xmlns:p="http://schemas.microsoft.com/office/2006/metadata/properties" xmlns:ns1="http://schemas.microsoft.com/sharepoint/v3" xmlns:ns2="2720AA26-DC95-4BE4-BFAC-CA68A6F974CB" xmlns:ns3="7cc3b59f-d70c-4c54-ba7e-468b37acbff7" targetNamespace="http://schemas.microsoft.com/office/2006/metadata/properties" ma:root="true" ma:fieldsID="2b88eeb56a3b2bc66164f5ec201d8719" ns1:_="" ns2:_="" ns3:_="">
    <xsd:import namespace="http://schemas.microsoft.com/sharepoint/v3"/>
    <xsd:import namespace="2720AA26-DC95-4BE4-BFAC-CA68A6F974CB"/>
    <xsd:import namespace="7cc3b59f-d70c-4c54-ba7e-468b37acbff7"/>
    <xsd:element name="properties">
      <xsd:complexType>
        <xsd:sequence>
          <xsd:element name="documentManagement">
            <xsd:complexType>
              <xsd:all>
                <xsd:element ref="ns2:Description" minOccurs="0"/>
                <xsd:element ref="ns2:SiteType" minOccurs="0"/>
                <xsd:element ref="ns2:SiteTypeOOB" minOccurs="0"/>
                <xsd:element ref="ns2:SecurityClassification" minOccurs="0"/>
                <xsd:element ref="ns2:SecurityClassificationOOB" minOccurs="0"/>
                <xsd:element ref="ns2:DocumentStatus" minOccurs="0"/>
                <xsd:element ref="ns2:DocumentStatusOOB" minOccurs="0"/>
                <xsd:element ref="ns2:Function2" minOccurs="0"/>
                <xsd:element ref="ns2:Function2OOB" minOccurs="0"/>
                <xsd:element ref="ns2:Owner" minOccurs="0"/>
                <xsd:element ref="ns2:OwnerOOB" minOccurs="0"/>
                <xsd:element ref="ns2:DocumentSubject" minOccurs="0"/>
                <xsd:element ref="ns2:DocumentSubjectOOB" minOccurs="0"/>
                <xsd:element ref="ns2:DCSFContributor" minOccurs="0"/>
                <xsd:element ref="ns2:IWPGroup" minOccurs="0"/>
                <xsd:element ref="ns2:Division" minOccurs="0"/>
                <xsd:element ref="ns2:IWPGroupOOB" minOccurs="0"/>
                <xsd:element ref="ns2:Team" minOccurs="0"/>
                <xsd:element ref="ns1:_Version" minOccurs="0"/>
                <xsd:element ref="ns1:_Source" minOccurs="0"/>
                <xsd:element ref="ns3:_dlc_Exempt" minOccurs="0"/>
                <xsd:element ref="ns3:_dlc_ExpireDateSaved" minOccurs="0"/>
                <xsd:element ref="ns3:_dlc_Expire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_Version" ma:index="23" nillable="true" ma:displayName="Version" ma:hidden="true" ma:internalName="_Version">
      <xsd:simpleType>
        <xsd:restriction base="dms:Text"/>
      </xsd:simpleType>
    </xsd:element>
    <xsd:element name="_Source" ma:index="24" nillable="true" ma:displayName="Source" ma:hidden="true" ma:internalName="_Source">
      <xsd:simpleType>
        <xsd:restriction base="dms:Text"/>
      </xsd:simpleType>
    </xsd:element>
  </xsd:schema>
  <xsd:schema xmlns:xsd="http://www.w3.org/2001/XMLSchema" xmlns:dms="http://schemas.microsoft.com/office/2006/documentManagement/types" targetNamespace="2720AA26-DC95-4BE4-BFAC-CA68A6F974CB" elementFormDefault="qualified">
    <xsd:import namespace="http://schemas.microsoft.com/office/2006/documentManagement/types"/>
    <xsd:element name="Description" ma:index="4" nillable="true" ma:displayName="Description" ma:description="Document Description" ma:hidden="true" ma:internalName="Description">
      <xsd:simpleType>
        <xsd:restriction base="dms:Note"/>
      </xsd:simpleType>
    </xsd:element>
    <xsd:element name="SiteType" ma:index="5" nillable="true" ma:displayName="Site Type" ma:description="Site Type should be set automatically" ma:format="Dropdown" ma:hidden="true" ma:internalName="SiteType" ma:readOnly="false">
      <xsd:simpleType>
        <xsd:restriction base="dms:Unknown"/>
      </xsd:simpleType>
    </xsd:element>
    <xsd:element name="SiteTypeOOB" ma:index="6" nillable="true" ma:displayName="Site Type:" ma:default="" ma:description="Site Types must be selected from the Corporate Taxonomy" ma:format="Dropdown" ma:hidden="true" ma:internalName="SiteTypeOOB">
      <xsd:simpleType>
        <xsd:restriction base="dms:Choice">
          <xsd:enumeration value="Case"/>
          <xsd:enumeration value="Community"/>
          <xsd:enumeration value="Directorate"/>
          <xsd:enumeration value="Governance"/>
          <xsd:enumeration value="Policy"/>
          <xsd:enumeration value="Project"/>
        </xsd:restriction>
      </xsd:simpleType>
    </xsd:element>
    <xsd:element name="SecurityClassification" ma:index="7" nillable="true" ma:displayName="Security Classification" ma:description="Security Classifications must be selected from the Corporate Taxonomy" ma:format="Dropdown" ma:hidden="true" ma:internalName="SecurityClassification">
      <xsd:simpleType>
        <xsd:restriction base="dms:Unknown"/>
      </xsd:simpleType>
    </xsd:element>
    <xsd:element name="SecurityClassificationOOB" ma:index="8" nillable="true" ma:displayName="Security Classification:" ma:default="unclassified" ma:description="Security Classifications must be selected from the Corporate Taxonomy" ma:format="Dropdown" ma:hidden="true" ma:internalName="SecurityClassificationOOB">
      <xsd:simpleType>
        <xsd:restriction base="dms:Choice">
          <xsd:enumeration value="confidential"/>
          <xsd:enumeration value="protect"/>
          <xsd:enumeration value="restricted"/>
          <xsd:enumeration value="unclassified"/>
          <xsd:enumeration value="unlimited"/>
        </xsd:restriction>
      </xsd:simpleType>
    </xsd:element>
    <xsd:element name="DocumentStatus" ma:index="9" nillable="true" ma:displayName="Document Status" ma:description="Document Status must be selected from the Corporate Taxonomy" ma:format="Dropdown" ma:hidden="true" ma:internalName="DocumentStatus">
      <xsd:simpleType>
        <xsd:restriction base="dms:Unknown"/>
      </xsd:simpleType>
    </xsd:element>
    <xsd:element name="DocumentStatusOOB" ma:index="10" nillable="true" ma:displayName="Document Status:" ma:default="draft" ma:description="Document Status must be selected from the Corporate Taxonomy" ma:format="Dropdown" ma:hidden="true" ma:internalName="DocumentStatusOOB">
      <xsd:simpleType>
        <xsd:restriction base="dms:Choice">
          <xsd:enumeration value="approved"/>
          <xsd:enumeration value="declared"/>
          <xsd:enumeration value="draft"/>
          <xsd:enumeration value="in consultation"/>
          <xsd:enumeration value="published"/>
        </xsd:restriction>
      </xsd:simpleType>
    </xsd:element>
    <xsd:element name="Function2" ma:index="11" nillable="true" ma:displayName="Function" ma:description="Function must be selected from the Corporate Taxonomy" ma:hidden="true" ma:internalName="Function2">
      <xsd:simpleType>
        <xsd:restriction base="dms:Unknown"/>
      </xsd:simpleType>
    </xsd:element>
    <xsd:element name="Function2OOB" ma:index="12" nillable="true" ma:displayName="Function:" ma:description="Function must be selected from the Corporate Taxonomy" ma:format="Dropdown" ma:internalName="Function2OOB">
      <xsd:simpleType>
        <xsd:union memberTypes="dms:Text">
          <xsd:simpleType>
            <xsd:restriction base="dms:Choice">
              <xsd:enumeration value="Business management"/>
              <xsd:enumeration value="Business practice and regulation"/>
              <xsd:enumeration value="Information and communication"/>
              <xsd:enumeration value="Information management"/>
              <xsd:enumeration value="Research policy"/>
              <xsd:maxLength value="255"/>
            </xsd:restriction>
          </xsd:simpleType>
        </xsd:union>
      </xsd:simpleType>
    </xsd:element>
    <xsd:element name="Owner" ma:index="13" nillable="true" ma:displayName="Owner" ma:description="Owner must be selected from the Corporate Taxonomy" ma:hidden="true" ma:internalName="Owner">
      <xsd:simpleType>
        <xsd:restriction base="dms:Unknown"/>
      </xsd:simpleType>
    </xsd:element>
    <xsd:element name="OwnerOOB" ma:index="14" nillable="true" ma:displayName="Owner:" ma:description="Owner must be selected from the Corporate Taxonomy" ma:format="Dropdown" ma:internalName="OwnerOOB">
      <xsd:simpleType>
        <xsd:union memberTypes="dms:Text">
          <xsd:simpleType>
            <xsd:restriction base="dms:Choice">
              <xsd:enumeration value="Commercial Group"/>
              <xsd:enumeration value="Corporate and Internal Communications"/>
              <xsd:enumeration value="Corporate Services"/>
              <xsd:enumeration value="Finance Group"/>
              <xsd:enumeration value="Marketing"/>
              <xsd:enumeration value="Performance Unit"/>
              <xsd:enumeration value="Private Office"/>
              <xsd:enumeration value="Strategic Analysis, Research and Policy Impact Group"/>
              <xsd:maxLength value="255"/>
            </xsd:restriction>
          </xsd:simpleType>
        </xsd:union>
      </xsd:simpleType>
    </xsd:element>
    <xsd:element name="DocumentSubject" ma:index="15" nillable="true" ma:displayName="Subject" ma:description="Subject must be selected from the Corporate Taxonomy" ma:hidden="true" ma:internalName="DocumentSubject">
      <xsd:simpleType>
        <xsd:restriction base="dms:Unknown"/>
      </xsd:simpleType>
    </xsd:element>
    <xsd:element name="DocumentSubjectOOB" ma:index="16" nillable="true" ma:displayName="Subject:" ma:description="Subject must be selected from the Corporate Taxonomy" ma:format="Dropdown" ma:internalName="DocumentSubjectOOB">
      <xsd:simpleType>
        <xsd:union memberTypes="dms:Text">
          <xsd:simpleType>
            <xsd:restriction base="dms:Choice">
              <xsd:enumeration value="Communication and information"/>
              <xsd:enumeration value="Correspondence"/>
              <xsd:enumeration value="Employment opportunities"/>
              <xsd:enumeration value="Finance"/>
              <xsd:enumeration value="Freedom of information"/>
              <xsd:enumeration value="Grant letters"/>
              <xsd:enumeration value="Grants"/>
              <xsd:enumeration value="Guidance"/>
              <xsd:enumeration value="Programme management"/>
              <xsd:enumeration value="Regulations"/>
              <xsd:enumeration value="Research"/>
              <xsd:enumeration value="Stationery"/>
              <xsd:enumeration value="Templates"/>
              <xsd:maxLength value="255"/>
            </xsd:restriction>
          </xsd:simpleType>
        </xsd:union>
      </xsd:simpleType>
    </xsd:element>
    <xsd:element name="DCSFContributor" ma:index="17" nillable="true" ma:displayName="Contributor" ma:internalName="DCSFContributor">
      <xsd:simpleType>
        <xsd:restriction base="dms:Text">
          <xsd:maxLength value="20"/>
        </xsd:restriction>
      </xsd:simpleType>
    </xsd:element>
    <xsd:element name="IWPGroup" ma:index="18" nillable="true" ma:displayName="Group" ma:format="Dropdown" ma:hidden="true" ma:internalName="IWPGroup" ma:readOnly="false">
      <xsd:simpleType>
        <xsd:restriction base="dms:Unknown"/>
      </xsd:simpleType>
    </xsd:element>
    <xsd:element name="Division" ma:index="19" nillable="true" ma:displayName="Division" ma:default="Vocational Education Division" ma:hidden="true" ma:internalName="Division">
      <xsd:simpleType>
        <xsd:restriction base="dms:Unknown"/>
      </xsd:simpleType>
    </xsd:element>
    <xsd:element name="IWPGroupOOB" ma:index="20" nillable="true" ma:displayName="Group:" ma:format="Dropdown" ma:internalName="IWPGroupOOB">
      <xsd:simpleType>
        <xsd:restriction base="dms:Choice">
          <xsd:enumeration value="Academies and Chains"/>
          <xsd:enumeration value="Academies Group"/>
          <xsd:enumeration value="Academies Group Directors Office"/>
          <xsd:enumeration value="Academies Group Domestic WorkPlaces"/>
          <xsd:enumeration value="Academies Insurance Project"/>
          <xsd:enumeration value="Academies Knowledge"/>
          <xsd:enumeration value="Academies South"/>
          <xsd:enumeration value="Academy Funding"/>
          <xsd:enumeration value="Academy Funding Agreements"/>
          <xsd:enumeration value="Academy Types"/>
          <xsd:enumeration value="Accountancy"/>
          <xsd:enumeration value="Admissions"/>
          <xsd:enumeration value="ALB Contract Transition"/>
          <xsd:enumeration value="Anti-Fraud Committee"/>
          <xsd:enumeration value="Apprenticeships"/>
          <xsd:enumeration value="Assessment Curriculum and General Qualifications Group"/>
          <xsd:enumeration value="BECTA"/>
          <xsd:enumeration value="Bill Team"/>
          <xsd:enumeration value="Business Services"/>
          <xsd:enumeration value="Business Systems"/>
          <xsd:enumeration value="CFD DST"/>
          <xsd:enumeration value="Chairs of Govenors"/>
          <xsd:enumeration value="Charity Group"/>
          <xsd:enumeration value="Chief Executives Office"/>
          <xsd:enumeration value="Chief Information Officer Group"/>
          <xsd:enumeration value="Child Well-being Group"/>
          <xsd:enumeration value="CIO Group - Governance Boards"/>
          <xsd:enumeration value="Closing the Gap"/>
          <xsd:enumeration value="Collections"/>
          <xsd:enumeration value="Commercial Group"/>
          <xsd:enumeration value="Communications Directorate"/>
          <xsd:enumeration value="Communications DST"/>
          <xsd:enumeration value="Content Editor Workplace"/>
          <xsd:enumeration value="Corporate Governance Secretariats"/>
          <xsd:enumeration value="Corporate Transformation Programme"/>
          <xsd:enumeration value="Correspondence Task Force"/>
          <xsd:enumeration value="Counter Fraud Champion Group"/>
          <xsd:enumeration value="CRM Support"/>
          <xsd:enumeration value="CSD Business Team"/>
          <xsd:enumeration value="CSD DST Workplace"/>
          <xsd:enumeration value="CSD MI Workplace"/>
          <xsd:enumeration value="Curriculum and Behaviour Group"/>
          <xsd:enumeration value="Cyber Bullying Virtual Team"/>
          <xsd:enumeration value="Defra Information WorkPlace Project"/>
          <xsd:enumeration value="Departmental Security Unit"/>
          <xsd:enumeration value="Design and Development"/>
          <xsd:enumeration value="Desktop Transition"/>
          <xsd:enumeration value="DfE Change Programme"/>
          <xsd:enumeration value="Directorate Support Division"/>
          <xsd:enumeration value="Early Years"/>
          <xsd:enumeration value="EarlyYearsExtendedSchoolsandSpec"/>
          <xsd:enumeration value="Eastern Territory"/>
          <xsd:enumeration value="Education Bill"/>
          <xsd:enumeration value="Education Data for Sharing"/>
          <xsd:enumeration value="Education Funding Group"/>
          <xsd:enumeration value="Education Standards Analysis and Research Division"/>
          <xsd:enumeration value="Education Standards DST"/>
          <xsd:enumeration value="Education Strategy, Performance and Analysis Group"/>
          <xsd:enumeration value="Educational Psychology"/>
          <xsd:enumeration value="EFA Academies Comms and Stakeholder Management"/>
          <xsd:enumeration value="EFA Academies Data, Systems and Transparency"/>
          <xsd:enumeration value="EFA Academies Delivery"/>
          <xsd:enumeration value="EFA Academies Directors Office"/>
          <xsd:enumeration value="EFA Academies Enquiry Service"/>
          <xsd:enumeration value="EFA Academies Funding Reform"/>
          <xsd:enumeration value="EFA Academies Funding Sub-Reform Programme"/>
          <xsd:enumeration value="EFA Academies Programme Management"/>
          <xsd:enumeration value="EFA Academies Providers"/>
          <xsd:enumeration value="EFA Academies Territories"/>
          <xsd:enumeration value="EFA Business Support Audit and Risk Committee"/>
          <xsd:enumeration value="EFA Business Support Business Performance"/>
          <xsd:enumeration value="EFA Business Support CEO Office"/>
          <xsd:enumeration value="EFA Business Support Complaints"/>
          <xsd:enumeration value="EFA Business Support Corporate Finance"/>
          <xsd:enumeration value="EFA Business Support External Assurance"/>
          <xsd:enumeration value="EFA Business Support Maintained Schools"/>
          <xsd:enumeration value="EFA Business Support Records and Rights"/>
          <xsd:enumeration value="EFA Capital - Administration"/>
          <xsd:enumeration value="EFA Capital - Director"/>
          <xsd:enumeration value="EFA Capital Group"/>
          <xsd:enumeration value="EFA Capital Planning and Funding"/>
          <xsd:enumeration value="EFA Capital Programme Advice and Support"/>
          <xsd:enumeration value="EFA Capital Programme Delivery"/>
          <xsd:enumeration value="EFA Capital Programme Delivery-Academies"/>
          <xsd:enumeration value="EFA Capital Programme Delivery-Academies-LAs"/>
          <xsd:enumeration value="EFA Capital Programme Delivery-BSF"/>
          <xsd:enumeration value="EFA Chief Financial Officers Group"/>
          <xsd:enumeration value="EFA Commercial and Performance"/>
          <xsd:enumeration value="EFA Finance Systems and Services"/>
          <xsd:enumeration value="EFA HR Data"/>
          <xsd:enumeration value="EFA Learner Support"/>
          <xsd:enumeration value="EFA Staff Development"/>
          <xsd:enumeration value="EFA Territorial"/>
          <xsd:enumeration value="EFA Young People Directors Office"/>
          <xsd:enumeration value="EFA Young People Funding"/>
          <xsd:enumeration value="EFA Young People N Territory"/>
          <xsd:enumeration value="EFA Young People SW and Midland Territory"/>
          <xsd:enumeration value="EFA Youth Contract"/>
          <xsd:enumeration value="Efficiency Controls"/>
          <xsd:enumeration value="EO Policy Development Programme"/>
          <xsd:enumeration value="ESD Correspondence Team"/>
          <xsd:enumeration value="ESIG Director's Office&#10;  568"/>
          <xsd:enumeration value="Evaluation and Performance"/>
          <xsd:enumeration value="Exams Delivery Support Unit"/>
          <xsd:enumeration value="Families Group"/>
          <xsd:enumeration value="FCSD Director General Office"/>
          <xsd:enumeration value="Finance and Commercial Group"/>
          <xsd:enumeration value="Finance Group"/>
          <xsd:enumeration value="Financial Delivery and Risk Assurance Division"/>
          <xsd:enumeration value="Flexible Directorate Support"/>
          <xsd:enumeration value="Flexible Resourcing Working Group 2013"/>
          <xsd:enumeration value="Flexible Working"/>
          <xsd:enumeration value="Former SCYPG"/>
          <xsd:enumeration value="Free Schools Group"/>
          <xsd:enumeration value="Free Schools Wave 5 Applications"/>
          <xsd:enumeration value="Funding Allocations and Performance Division"/>
          <xsd:enumeration value="G CLOUD"/>
          <xsd:enumeration value="Get IT"/>
          <xsd:enumeration value="Health and Safety"/>
          <xsd:enumeration value="IAU DST Workplace"/>
          <xsd:enumeration value="IFD Directorate Support Team"/>
          <xsd:enumeration value="IFD Recruitment"/>
          <xsd:enumeration value="IFD Resourcing and Operations"/>
          <xsd:enumeration value="In The Know"/>
          <xsd:enumeration value="Information Asset Centre"/>
          <xsd:enumeration value="Information Management Portal"/>
          <xsd:enumeration value="Infracstructure Programme"/>
          <xsd:enumeration value="Infrastructure Funding and Longitudinal Analysis Division"/>
          <xsd:enumeration value="Internal Audit Unit"/>
          <xsd:enumeration value="International Business Unit"/>
          <xsd:enumeration value="Intranet Workplace"/>
          <xsd:enumeration value="Item Bank Test Area"/>
          <xsd:enumeration value="IWP Training"/>
          <xsd:enumeration value="IWP Workplace"/>
          <xsd:enumeration value="Joint International Unit"/>
          <xsd:enumeration value="Knowledge and Records Management Testbed"/>
          <xsd:enumeration value="Knowledge Management Working Group"/>
          <xsd:enumeration value="LAO Support Team Workplace"/>
          <xsd:enumeration value="LAO Workplace"/>
          <xsd:enumeration value="LAT"/>
          <xsd:enumeration value="Library"/>
          <xsd:enumeration value="Licensing"/>
          <xsd:enumeration value="Membership"/>
          <xsd:enumeration value="Meta Team"/>
          <xsd:enumeration value="MIS Data Unit"/>
          <xsd:enumeration value="Models and Partnerships"/>
          <xsd:enumeration value="National College Directors"/>
          <xsd:enumeration value="National College Facilities Management"/>
          <xsd:enumeration value="National College Internal Communications"/>
          <xsd:enumeration value="National Data Analysis and Systems Programme"/>
          <xsd:enumeration value="NC Commercial"/>
          <xsd:enumeration value="NC Early Years"/>
          <xsd:enumeration value="NCTL Internal Comms and Engagement"/>
          <xsd:enumeration value="Northern Territory"/>
          <xsd:enumeration value="Off Site Storage"/>
          <xsd:enumeration value="Office 2010 Test"/>
          <xsd:enumeration value="OLASS"/>
          <xsd:enumeration value="People and Change"/>
          <xsd:enumeration value="People and Change Task and Finish Group"/>
          <xsd:enumeration value="Planning and Allocations"/>
          <xsd:enumeration value="Primary School Leadership"/>
          <xsd:enumeration value="Private Office"/>
          <xsd:enumeration value="Private Office DST"/>
          <xsd:enumeration value="Process Review"/>
          <xsd:enumeration value="Professionalism Hub"/>
          <xsd:enumeration value="Programme Management"/>
          <xsd:enumeration value="Provision Advisory Group"/>
          <xsd:enumeration value="Purchase to Pay"/>
          <xsd:enumeration value="QTS and Inductions"/>
          <xsd:enumeration value="Qualifications and Participation Group"/>
          <xsd:enumeration value="Quality and Priorities Division"/>
          <xsd:enumeration value="Regional Teams"/>
          <xsd:enumeration value="Regulation"/>
          <xsd:enumeration value="Research and Development"/>
          <xsd:enumeration value="Safeguarding Group"/>
          <xsd:enumeration value="Sandpit 2 Workplace"/>
          <xsd:enumeration value="Sandpit Workplace"/>
          <xsd:enumeration value="School Business Management"/>
          <xsd:enumeration value="School Performance Data Programme"/>
          <xsd:enumeration value="School Resources Group"/>
          <xsd:enumeration value="School Standards Group"/>
          <xsd:enumeration value="School to School Support"/>
          <xsd:enumeration value="Sector CIO Council"/>
          <xsd:enumeration value="Sheffield Site Leadership Group"/>
          <xsd:enumeration value="Social Mobility and Child Poverty Commission Secretariat"/>
          <xsd:enumeration value="Social Work"/>
          <xsd:enumeration value="Sodexo"/>
          <xsd:enumeration value="Southern Territory"/>
          <xsd:enumeration value="Specialist Programmes LLDD"/>
          <xsd:enumeration value="STA Commercial"/>
          <xsd:enumeration value="STA Delivery"/>
          <xsd:enumeration value="STA External Collaboration"/>
          <xsd:enumeration value="STA Operations"/>
          <xsd:enumeration value="STA Test Admin"/>
          <xsd:enumeration value="STA Workstream - Governance"/>
          <xsd:enumeration value="Standards and Qualifications"/>
          <xsd:enumeration value="Strategic Analysis Research and Policy Impact Group"/>
          <xsd:enumeration value="Strategic Finance"/>
          <xsd:enumeration value="Strategy and Performance Group"/>
          <xsd:enumeration value="Supply"/>
          <xsd:enumeration value="Supply and Recruit Division"/>
          <xsd:enumeration value="Supporting Delivery Group"/>
          <xsd:enumeration value="Supporting School Improvement Division 1"/>
          <xsd:enumeration value="Supporting School Improvement Division 2"/>
          <xsd:enumeration value="Supporting School Improvement Division 3"/>
          <xsd:enumeration value="System Reform Group"/>
          <xsd:enumeration value="Systems and Accountability"/>
          <xsd:enumeration value="Systems Development"/>
          <xsd:enumeration value="TA Directorate Support"/>
          <xsd:enumeration value="Talent Task Force"/>
          <xsd:enumeration value="Teachers and Teaching Family"/>
          <xsd:enumeration value="Teaching Agency - Senior Leadership Group"/>
          <xsd:enumeration value="Test Development"/>
          <xsd:enumeration value="Western Territory"/>
          <xsd:enumeration value="Workplace Help and Guidance"/>
          <xsd:enumeration value="YAGFA-JAGFA"/>
          <xsd:enumeration value="Young People FACT Team"/>
          <xsd:enumeration value="Young People Programme Management"/>
          <xsd:enumeration value="Young People Resource Group"/>
          <xsd:enumeration value="YP Funding Formula Review"/>
          <xsd:enumeration value="YPD DST"/>
        </xsd:restriction>
      </xsd:simpleType>
    </xsd:element>
    <xsd:element name="Team" ma:index="21" nillable="true" ma:displayName="Team" ma:default="" ma:hidden="true" ma:internalName="Team">
      <xsd:simpleType>
        <xsd:restriction base="dms:Unknown"/>
      </xsd:simpleType>
    </xsd:element>
  </xsd:schema>
  <xsd:schema xmlns:xsd="http://www.w3.org/2001/XMLSchema" xmlns:dms="http://schemas.microsoft.com/office/2006/documentManagement/types" targetNamespace="7cc3b59f-d70c-4c54-ba7e-468b37acbff7" elementFormDefault="qualified">
    <xsd:import namespace="http://schemas.microsoft.com/office/2006/documentManagement/types"/>
    <xsd:element name="_dlc_Exempt" ma:index="25" nillable="true" ma:displayName="Exempt from Policy" ma:description="" ma:hidden="true" ma:internalName="_dlc_Exempt" ma:readOnly="true">
      <xsd:simpleType>
        <xsd:restriction base="dms:Unknown"/>
      </xsd:simpleType>
    </xsd:element>
    <xsd:element name="_dlc_ExpireDateSaved" ma:index="26" nillable="true" ma:displayName="Original Expiration Date" ma:description="" ma:hidden="true" ma:internalName="_dlc_ExpireDateSaved" ma:readOnly="true">
      <xsd:simpleType>
        <xsd:restriction base="dms:DateTime"/>
      </xsd:simpleType>
    </xsd:element>
    <xsd:element name="_dlc_ExpireDate" ma:index="27" nillable="true" ma:displayName="Expiration Date" ma:description=""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axOccurs="1" ma:index="3" ma:displayName="Title"/>
        <xsd:element ref="dc:subject" minOccurs="0" maxOccurs="1" ma:index="22"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16C1835-7E81-411C-8D83-A1388B369FDE}">
  <ds:schemaRefs>
    <ds:schemaRef ds:uri="http://schemas.microsoft.com/office/2006/metadata/customXsn"/>
  </ds:schemaRefs>
</ds:datastoreItem>
</file>

<file path=customXml/itemProps2.xml><?xml version="1.0" encoding="utf-8"?>
<ds:datastoreItem xmlns:ds="http://schemas.openxmlformats.org/officeDocument/2006/customXml" ds:itemID="{7781CF6E-F1F8-48F6-8C0B-AA2D82FB625F}">
  <ds:schemaRefs>
    <ds:schemaRef ds:uri="office.server.policy"/>
  </ds:schemaRefs>
</ds:datastoreItem>
</file>

<file path=customXml/itemProps3.xml><?xml version="1.0" encoding="utf-8"?>
<ds:datastoreItem xmlns:ds="http://schemas.openxmlformats.org/officeDocument/2006/customXml" ds:itemID="{3B264388-14D4-49AA-93E3-78135CEE972D}">
  <ds:schemaRefs>
    <ds:schemaRef ds:uri="http://schemas.microsoft.com/sharepoint/events"/>
  </ds:schemaRefs>
</ds:datastoreItem>
</file>

<file path=customXml/itemProps4.xml><?xml version="1.0" encoding="utf-8"?>
<ds:datastoreItem xmlns:ds="http://schemas.openxmlformats.org/officeDocument/2006/customXml" ds:itemID="{9A452DFC-F531-4A54-9D63-9070BC86D70E}">
  <ds:schemaRefs>
    <ds:schemaRef ds:uri="http://purl.org/dc/elements/1.1/"/>
    <ds:schemaRef ds:uri="http://purl.org/dc/dcmitype/"/>
    <ds:schemaRef ds:uri="http://purl.org/dc/term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7cc3b59f-d70c-4c54-ba7e-468b37acbff7"/>
    <ds:schemaRef ds:uri="2720AA26-DC95-4BE4-BFAC-CA68A6F974CB"/>
    <ds:schemaRef ds:uri="http://schemas.microsoft.com/sharepoint/v3"/>
  </ds:schemaRefs>
</ds:datastoreItem>
</file>

<file path=customXml/itemProps5.xml><?xml version="1.0" encoding="utf-8"?>
<ds:datastoreItem xmlns:ds="http://schemas.openxmlformats.org/officeDocument/2006/customXml" ds:itemID="{FDCBFF66-C438-4A81-AEDC-4FE29FECA6A8}">
  <ds:schemaRefs>
    <ds:schemaRef ds:uri="http://schemas.microsoft.com/sharepoint/v3/contenttype/forms"/>
  </ds:schemaRefs>
</ds:datastoreItem>
</file>

<file path=customXml/itemProps6.xml><?xml version="1.0" encoding="utf-8"?>
<ds:datastoreItem xmlns:ds="http://schemas.openxmlformats.org/officeDocument/2006/customXml" ds:itemID="{EAB2BB24-0748-4DEB-AA9C-81DA4BFAA8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720AA26-DC95-4BE4-BFAC-CA68A6F974CB"/>
    <ds:schemaRef ds:uri="7cc3b59f-d70c-4c54-ba7e-468b37acbff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7891</TotalTime>
  <Words>1854</Words>
  <Application>Microsoft Office PowerPoint</Application>
  <PresentationFormat>On-screen Show (4:3)</PresentationFormat>
  <Paragraphs>143</Paragraphs>
  <Slides>11</Slides>
  <Notes>11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Default Design</vt:lpstr>
      <vt:lpstr>3_Default Design</vt:lpstr>
      <vt:lpstr>1_Default Design</vt:lpstr>
      <vt:lpstr>PowerPoint Presentation</vt:lpstr>
      <vt:lpstr>A levels</vt:lpstr>
      <vt:lpstr>AS qualifications</vt:lpstr>
      <vt:lpstr>A level reform timetable</vt:lpstr>
      <vt:lpstr>2015 A levels – key features</vt:lpstr>
      <vt:lpstr>2016 A levels – key features</vt:lpstr>
      <vt:lpstr>2015 A levels – key features</vt:lpstr>
      <vt:lpstr>2016 A levels – key features</vt:lpstr>
      <vt:lpstr>Web links for more information</vt:lpstr>
      <vt:lpstr>Web links for more information</vt:lpstr>
      <vt:lpstr>Feedback</vt:lpstr>
    </vt:vector>
  </TitlesOfParts>
  <Company>Julea Hardy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Template (Arial) v1.0 April 2012</dc:title>
  <dc:creator>Julea Hardy</dc:creator>
  <cp:lastModifiedBy>Louise Benn</cp:lastModifiedBy>
  <cp:revision>513</cp:revision>
  <cp:lastPrinted>2015-03-26T10:55:43Z</cp:lastPrinted>
  <dcterms:created xsi:type="dcterms:W3CDTF">2006-09-12T19:20:51Z</dcterms:created>
  <dcterms:modified xsi:type="dcterms:W3CDTF">2015-04-22T08:45:42Z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IWP Document</vt:lpwstr>
  </property>
  <property fmtid="{D5CDD505-2E9C-101B-9397-08002B2CF9AE}" pid="3" name="SecurityClassification">
    <vt:lpwstr/>
  </property>
  <property fmtid="{D5CDD505-2E9C-101B-9397-08002B2CF9AE}" pid="4" name="Function2">
    <vt:lpwstr/>
  </property>
  <property fmtid="{D5CDD505-2E9C-101B-9397-08002B2CF9AE}" pid="5" name="DocumentStatus">
    <vt:lpwstr/>
  </property>
  <property fmtid="{D5CDD505-2E9C-101B-9397-08002B2CF9AE}" pid="6" name="Function2OOB">
    <vt:lpwstr/>
  </property>
  <property fmtid="{D5CDD505-2E9C-101B-9397-08002B2CF9AE}" pid="7" name="OwnerOOB">
    <vt:lpwstr>Marketing</vt:lpwstr>
  </property>
  <property fmtid="{D5CDD505-2E9C-101B-9397-08002B2CF9AE}" pid="8" name="DCSFContributor">
    <vt:lpwstr/>
  </property>
  <property fmtid="{D5CDD505-2E9C-101B-9397-08002B2CF9AE}" pid="9" name="SiteTypeOOB">
    <vt:lpwstr>Directorate</vt:lpwstr>
  </property>
  <property fmtid="{D5CDD505-2E9C-101B-9397-08002B2CF9AE}" pid="10" name="DocumentStatusOOB">
    <vt:lpwstr>draft</vt:lpwstr>
  </property>
  <property fmtid="{D5CDD505-2E9C-101B-9397-08002B2CF9AE}" pid="11" name="Owner">
    <vt:lpwstr/>
  </property>
  <property fmtid="{D5CDD505-2E9C-101B-9397-08002B2CF9AE}" pid="12" name="SecurityClassificationOOB">
    <vt:lpwstr>unclassified</vt:lpwstr>
  </property>
  <property fmtid="{D5CDD505-2E9C-101B-9397-08002B2CF9AE}" pid="13" name="DocumentSubject">
    <vt:lpwstr/>
  </property>
  <property fmtid="{D5CDD505-2E9C-101B-9397-08002B2CF9AE}" pid="14" name="Description">
    <vt:lpwstr/>
  </property>
  <property fmtid="{D5CDD505-2E9C-101B-9397-08002B2CF9AE}" pid="15" name="SiteType">
    <vt:lpwstr/>
  </property>
  <property fmtid="{D5CDD505-2E9C-101B-9397-08002B2CF9AE}" pid="16" name="DocumentSubjectOOB">
    <vt:lpwstr>;#Regulations;#</vt:lpwstr>
  </property>
  <property fmtid="{D5CDD505-2E9C-101B-9397-08002B2CF9AE}" pid="17" name="ContentTypeId">
    <vt:lpwstr>0x0101000706A8051BDDA64C90F797109D7E80C9003FA3C63982A44316817BAF8506D347AC0018C90B8051AD9241B5A700541635E33B</vt:lpwstr>
  </property>
</Properties>
</file>